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ink/ink1.xml" ContentType="application/inkml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7.xml" ContentType="application/vnd.openxmlformats-officedocument.presentationml.tags+xml"/>
  <Override PartName="/ppt/notesSlides/notesSlide3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338" r:id="rId29"/>
    <p:sldId id="331" r:id="rId30"/>
    <p:sldId id="311" r:id="rId31"/>
    <p:sldId id="283" r:id="rId32"/>
    <p:sldId id="273" r:id="rId33"/>
    <p:sldId id="339" r:id="rId34"/>
    <p:sldId id="340" r:id="rId35"/>
    <p:sldId id="268" r:id="rId36"/>
    <p:sldId id="322" r:id="rId37"/>
    <p:sldId id="332" r:id="rId38"/>
    <p:sldId id="289" r:id="rId39"/>
    <p:sldId id="341" r:id="rId40"/>
    <p:sldId id="342" r:id="rId41"/>
    <p:sldId id="343" r:id="rId42"/>
    <p:sldId id="344" r:id="rId43"/>
    <p:sldId id="329" r:id="rId44"/>
  </p:sldIdLst>
  <p:sldSz cx="18288000" cy="10287000"/>
  <p:notesSz cx="9296400" cy="70104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31B"/>
    <a:srgbClr val="332440"/>
    <a:srgbClr val="025E32"/>
    <a:srgbClr val="291F35"/>
    <a:srgbClr val="B2251A"/>
    <a:srgbClr val="BAFAA0"/>
    <a:srgbClr val="163501"/>
    <a:srgbClr val="C13D40"/>
    <a:srgbClr val="3DCB81"/>
    <a:srgbClr val="56D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247" autoAdjust="0"/>
  </p:normalViewPr>
  <p:slideViewPr>
    <p:cSldViewPr snapToGrid="0">
      <p:cViewPr varScale="1">
        <p:scale>
          <a:sx n="74" d="100"/>
          <a:sy n="74" d="100"/>
        </p:scale>
        <p:origin x="1140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6D4B4-6E93-43D3-A0DE-CBDBC1D05A9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48C3FC-2430-4D2F-8679-65F16796732F}">
      <dgm:prSet phldrT="[Text]"/>
      <dgm:spPr/>
      <dgm:t>
        <a:bodyPr/>
        <a:lstStyle/>
        <a:p>
          <a:r>
            <a:rPr lang="en-US" dirty="0"/>
            <a:t>AB East </a:t>
          </a:r>
        </a:p>
      </dgm:t>
    </dgm:pt>
    <dgm:pt modelId="{FCFBD479-3DD6-496F-853B-31B1A5E75EAC}" type="parTrans" cxnId="{C7A55460-B325-4E87-9D22-6D36B0E66E89}">
      <dgm:prSet/>
      <dgm:spPr/>
      <dgm:t>
        <a:bodyPr/>
        <a:lstStyle/>
        <a:p>
          <a:endParaRPr lang="en-US"/>
        </a:p>
      </dgm:t>
    </dgm:pt>
    <dgm:pt modelId="{C5122BBC-0EA0-43FD-85B9-B7117EAA8DDD}" type="sibTrans" cxnId="{C7A55460-B325-4E87-9D22-6D36B0E66E89}">
      <dgm:prSet/>
      <dgm:spPr/>
      <dgm:t>
        <a:bodyPr/>
        <a:lstStyle/>
        <a:p>
          <a:endParaRPr lang="en-US"/>
        </a:p>
      </dgm:t>
    </dgm:pt>
    <dgm:pt modelId="{B97A01E5-694B-412A-9297-20E3C2275A96}">
      <dgm:prSet phldrT="[Text]"/>
      <dgm:spPr/>
      <dgm:t>
        <a:bodyPr/>
        <a:lstStyle/>
        <a:p>
          <a:r>
            <a:rPr lang="en-US" dirty="0"/>
            <a:t>Contract Amt $12,348,500</a:t>
          </a:r>
        </a:p>
      </dgm:t>
    </dgm:pt>
    <dgm:pt modelId="{7C5BCD44-7E04-4ED4-AE2D-ABA5504C2DB6}" type="parTrans" cxnId="{1F998805-0C2E-469A-836A-AB9136BEE729}">
      <dgm:prSet/>
      <dgm:spPr/>
      <dgm:t>
        <a:bodyPr/>
        <a:lstStyle/>
        <a:p>
          <a:endParaRPr lang="en-US"/>
        </a:p>
      </dgm:t>
    </dgm:pt>
    <dgm:pt modelId="{ABF75E9A-9C0E-4FDE-98A3-3F33FFA9DEB9}" type="sibTrans" cxnId="{1F998805-0C2E-469A-836A-AB9136BEE729}">
      <dgm:prSet/>
      <dgm:spPr/>
      <dgm:t>
        <a:bodyPr/>
        <a:lstStyle/>
        <a:p>
          <a:endParaRPr lang="en-US"/>
        </a:p>
      </dgm:t>
    </dgm:pt>
    <dgm:pt modelId="{F6163B97-CD6E-46F7-A68A-48DA2E88EAD6}">
      <dgm:prSet phldrT="[Text]"/>
      <dgm:spPr/>
      <dgm:t>
        <a:bodyPr/>
        <a:lstStyle/>
        <a:p>
          <a:r>
            <a:rPr lang="en-US" dirty="0"/>
            <a:t>SBP  Amt         $1,879,557</a:t>
          </a:r>
        </a:p>
      </dgm:t>
    </dgm:pt>
    <dgm:pt modelId="{99D95073-7E69-46B5-A320-96EF6B223CD1}" type="parTrans" cxnId="{25F01E9F-C253-4E41-9523-C183D39AA8A0}">
      <dgm:prSet/>
      <dgm:spPr/>
      <dgm:t>
        <a:bodyPr/>
        <a:lstStyle/>
        <a:p>
          <a:endParaRPr lang="en-US"/>
        </a:p>
      </dgm:t>
    </dgm:pt>
    <dgm:pt modelId="{78D01D33-2076-4875-92FC-204BB7DF0AA0}" type="sibTrans" cxnId="{25F01E9F-C253-4E41-9523-C183D39AA8A0}">
      <dgm:prSet/>
      <dgm:spPr/>
      <dgm:t>
        <a:bodyPr/>
        <a:lstStyle/>
        <a:p>
          <a:endParaRPr lang="en-US"/>
        </a:p>
      </dgm:t>
    </dgm:pt>
    <dgm:pt modelId="{24ACBFA5-CA43-4256-BCE2-351592E71640}">
      <dgm:prSet phldrT="[Text]"/>
      <dgm:spPr/>
      <dgm:t>
        <a:bodyPr/>
        <a:lstStyle/>
        <a:p>
          <a:r>
            <a:rPr lang="en-US" dirty="0"/>
            <a:t>Adult Ed Center</a:t>
          </a:r>
        </a:p>
      </dgm:t>
    </dgm:pt>
    <dgm:pt modelId="{C4846A0B-25AD-43FC-B340-A30672C81BF5}" type="parTrans" cxnId="{95392FDA-9C03-4FDA-8F49-9A3EAF71B739}">
      <dgm:prSet/>
      <dgm:spPr/>
      <dgm:t>
        <a:bodyPr/>
        <a:lstStyle/>
        <a:p>
          <a:endParaRPr lang="en-US"/>
        </a:p>
      </dgm:t>
    </dgm:pt>
    <dgm:pt modelId="{9381AD8E-EF9B-41D9-A450-5AD03063CA36}" type="sibTrans" cxnId="{95392FDA-9C03-4FDA-8F49-9A3EAF71B739}">
      <dgm:prSet/>
      <dgm:spPr/>
      <dgm:t>
        <a:bodyPr/>
        <a:lstStyle/>
        <a:p>
          <a:endParaRPr lang="en-US"/>
        </a:p>
      </dgm:t>
    </dgm:pt>
    <dgm:pt modelId="{14A1A277-7E2B-4738-9053-2E0792BD94C1}">
      <dgm:prSet phldrT="[Text]"/>
      <dgm:spPr/>
      <dgm:t>
        <a:bodyPr/>
        <a:lstStyle/>
        <a:p>
          <a:r>
            <a:rPr lang="en-US" dirty="0"/>
            <a:t>Contract Amt         $14,123,065</a:t>
          </a:r>
        </a:p>
      </dgm:t>
    </dgm:pt>
    <dgm:pt modelId="{FFC6E2BF-272E-448F-BE16-B0CDF89581D0}" type="parTrans" cxnId="{1DEB0903-08CC-4C3D-8A2D-C11D9A27F513}">
      <dgm:prSet/>
      <dgm:spPr/>
      <dgm:t>
        <a:bodyPr/>
        <a:lstStyle/>
        <a:p>
          <a:endParaRPr lang="en-US"/>
        </a:p>
      </dgm:t>
    </dgm:pt>
    <dgm:pt modelId="{8C01D9D2-FF0E-4262-8AA3-0FB84ACE1090}" type="sibTrans" cxnId="{1DEB0903-08CC-4C3D-8A2D-C11D9A27F513}">
      <dgm:prSet/>
      <dgm:spPr/>
      <dgm:t>
        <a:bodyPr/>
        <a:lstStyle/>
        <a:p>
          <a:endParaRPr lang="en-US"/>
        </a:p>
      </dgm:t>
    </dgm:pt>
    <dgm:pt modelId="{294D8DAE-4D5D-40BC-9235-BF608C2D025F}">
      <dgm:prSet phldrT="[Text]"/>
      <dgm:spPr/>
      <dgm:t>
        <a:bodyPr/>
        <a:lstStyle/>
        <a:p>
          <a:r>
            <a:rPr lang="en-US" dirty="0"/>
            <a:t>SBP  Amt                   $6,051,690</a:t>
          </a:r>
        </a:p>
      </dgm:t>
    </dgm:pt>
    <dgm:pt modelId="{A3C744C2-858D-4645-AAC9-74B556D6EFC5}" type="parTrans" cxnId="{73429A11-1208-4066-B143-4F59D23A9F84}">
      <dgm:prSet/>
      <dgm:spPr/>
      <dgm:t>
        <a:bodyPr/>
        <a:lstStyle/>
        <a:p>
          <a:endParaRPr lang="en-US"/>
        </a:p>
      </dgm:t>
    </dgm:pt>
    <dgm:pt modelId="{E06C1B7D-E0B8-4D2B-9286-B53665292B7F}" type="sibTrans" cxnId="{73429A11-1208-4066-B143-4F59D23A9F84}">
      <dgm:prSet/>
      <dgm:spPr/>
      <dgm:t>
        <a:bodyPr/>
        <a:lstStyle/>
        <a:p>
          <a:endParaRPr lang="en-US"/>
        </a:p>
      </dgm:t>
    </dgm:pt>
    <dgm:pt modelId="{E0E0F7A8-01F5-4069-B742-EB32354CAEA1}">
      <dgm:prSet phldrT="[Text]"/>
      <dgm:spPr/>
      <dgm:t>
        <a:bodyPr/>
        <a:lstStyle/>
        <a:p>
          <a:r>
            <a:rPr lang="en-US" dirty="0"/>
            <a:t>Percent achieved   15.2%</a:t>
          </a:r>
        </a:p>
      </dgm:t>
    </dgm:pt>
    <dgm:pt modelId="{9BD46D7E-CF74-429F-A803-C4E04132AD33}" type="parTrans" cxnId="{62F64922-1EBB-4903-B452-D88AFA17FB42}">
      <dgm:prSet/>
      <dgm:spPr/>
      <dgm:t>
        <a:bodyPr/>
        <a:lstStyle/>
        <a:p>
          <a:endParaRPr lang="en-US"/>
        </a:p>
      </dgm:t>
    </dgm:pt>
    <dgm:pt modelId="{961B3BB1-3AB9-4892-BADD-A68BD9744512}" type="sibTrans" cxnId="{62F64922-1EBB-4903-B452-D88AFA17FB42}">
      <dgm:prSet/>
      <dgm:spPr/>
      <dgm:t>
        <a:bodyPr/>
        <a:lstStyle/>
        <a:p>
          <a:endParaRPr lang="en-US"/>
        </a:p>
      </dgm:t>
    </dgm:pt>
    <dgm:pt modelId="{E07D8416-0AAA-4A33-A32F-66B6E98A00DF}">
      <dgm:prSet phldrT="[Text]"/>
      <dgm:spPr/>
      <dgm:t>
        <a:bodyPr/>
        <a:lstStyle/>
        <a:p>
          <a:r>
            <a:rPr lang="en-US" dirty="0"/>
            <a:t>Hp East</a:t>
          </a:r>
        </a:p>
      </dgm:t>
    </dgm:pt>
    <dgm:pt modelId="{F6727186-2B28-475F-B861-5A2B003170BE}" type="parTrans" cxnId="{6A1FC9EC-397C-48AD-8E39-D51AF4EDC344}">
      <dgm:prSet/>
      <dgm:spPr/>
      <dgm:t>
        <a:bodyPr/>
        <a:lstStyle/>
        <a:p>
          <a:endParaRPr lang="en-US"/>
        </a:p>
      </dgm:t>
    </dgm:pt>
    <dgm:pt modelId="{DD5014FD-C8FB-4EC0-8C43-40CE43205F75}" type="sibTrans" cxnId="{6A1FC9EC-397C-48AD-8E39-D51AF4EDC344}">
      <dgm:prSet/>
      <dgm:spPr/>
      <dgm:t>
        <a:bodyPr/>
        <a:lstStyle/>
        <a:p>
          <a:endParaRPr lang="en-US"/>
        </a:p>
      </dgm:t>
    </dgm:pt>
    <dgm:pt modelId="{9D373CD6-8ADC-4C09-B214-A9B72E2753C0}">
      <dgm:prSet phldrT="[Text]"/>
      <dgm:spPr/>
      <dgm:t>
        <a:bodyPr/>
        <a:lstStyle/>
        <a:p>
          <a:r>
            <a:rPr lang="en-US" dirty="0"/>
            <a:t>Contract Amt         $7,705,147</a:t>
          </a:r>
        </a:p>
      </dgm:t>
    </dgm:pt>
    <dgm:pt modelId="{70406FC6-90F5-41E7-B6B3-DDDCA365D79C}" type="parTrans" cxnId="{B72227A9-7B99-4F0A-B8F8-1122488CC83E}">
      <dgm:prSet/>
      <dgm:spPr/>
      <dgm:t>
        <a:bodyPr/>
        <a:lstStyle/>
        <a:p>
          <a:endParaRPr lang="en-US"/>
        </a:p>
      </dgm:t>
    </dgm:pt>
    <dgm:pt modelId="{ECF1EC9C-5592-4F13-BFB6-E50647D5BF4B}" type="sibTrans" cxnId="{B72227A9-7B99-4F0A-B8F8-1122488CC83E}">
      <dgm:prSet/>
      <dgm:spPr/>
      <dgm:t>
        <a:bodyPr/>
        <a:lstStyle/>
        <a:p>
          <a:endParaRPr lang="en-US"/>
        </a:p>
      </dgm:t>
    </dgm:pt>
    <dgm:pt modelId="{A243AAEB-3ED0-42C3-90E9-1C07B3801A2B}">
      <dgm:prSet phldrT="[Text]"/>
      <dgm:spPr/>
      <dgm:t>
        <a:bodyPr/>
        <a:lstStyle/>
        <a:p>
          <a:r>
            <a:rPr lang="en-US" dirty="0"/>
            <a:t>Percent Achieved    42.85%</a:t>
          </a:r>
        </a:p>
      </dgm:t>
    </dgm:pt>
    <dgm:pt modelId="{4659B512-FFB8-494C-8396-B52B663A4F08}" type="parTrans" cxnId="{2AE6C1FB-3C00-4A29-A971-2F51CDEEF900}">
      <dgm:prSet/>
      <dgm:spPr/>
      <dgm:t>
        <a:bodyPr/>
        <a:lstStyle/>
        <a:p>
          <a:endParaRPr lang="en-US"/>
        </a:p>
      </dgm:t>
    </dgm:pt>
    <dgm:pt modelId="{EC99BEC8-1B30-48CB-A983-E8D6EDB1A247}" type="sibTrans" cxnId="{2AE6C1FB-3C00-4A29-A971-2F51CDEEF900}">
      <dgm:prSet/>
      <dgm:spPr/>
      <dgm:t>
        <a:bodyPr/>
        <a:lstStyle/>
        <a:p>
          <a:endParaRPr lang="en-US"/>
        </a:p>
      </dgm:t>
    </dgm:pt>
    <dgm:pt modelId="{128BFC71-C16D-446A-8A99-A0CDD1E8CC0C}">
      <dgm:prSet phldrT="[Text]"/>
      <dgm:spPr/>
      <dgm:t>
        <a:bodyPr/>
        <a:lstStyle/>
        <a:p>
          <a:r>
            <a:rPr lang="en-US" dirty="0"/>
            <a:t>SBP Amt                  $4,029,198</a:t>
          </a:r>
        </a:p>
      </dgm:t>
    </dgm:pt>
    <dgm:pt modelId="{A69A3A46-BF80-4938-8753-7094315D44F4}" type="parTrans" cxnId="{D91FCE32-C4EF-4395-8EC1-C921A9F7C59F}">
      <dgm:prSet/>
      <dgm:spPr/>
      <dgm:t>
        <a:bodyPr/>
        <a:lstStyle/>
        <a:p>
          <a:endParaRPr lang="en-US"/>
        </a:p>
      </dgm:t>
    </dgm:pt>
    <dgm:pt modelId="{FC5BCE14-2C42-46C8-9D44-6FFD1D333AB5}" type="sibTrans" cxnId="{D91FCE32-C4EF-4395-8EC1-C921A9F7C59F}">
      <dgm:prSet/>
      <dgm:spPr/>
      <dgm:t>
        <a:bodyPr/>
        <a:lstStyle/>
        <a:p>
          <a:endParaRPr lang="en-US"/>
        </a:p>
      </dgm:t>
    </dgm:pt>
    <dgm:pt modelId="{7F32E951-F409-4C4E-9F8E-4A660BAD37B5}">
      <dgm:prSet phldrT="[Text]"/>
      <dgm:spPr/>
      <dgm:t>
        <a:bodyPr/>
        <a:lstStyle/>
        <a:p>
          <a:r>
            <a:rPr lang="en-US" dirty="0"/>
            <a:t>Percent Achieved   52.29%</a:t>
          </a:r>
        </a:p>
      </dgm:t>
    </dgm:pt>
    <dgm:pt modelId="{76271017-E932-444A-A0D0-D6469F7507DC}" type="parTrans" cxnId="{81C45093-3111-44E8-87CC-C28A00906D7A}">
      <dgm:prSet/>
      <dgm:spPr/>
      <dgm:t>
        <a:bodyPr/>
        <a:lstStyle/>
        <a:p>
          <a:endParaRPr lang="en-US"/>
        </a:p>
      </dgm:t>
    </dgm:pt>
    <dgm:pt modelId="{64F2629C-D907-4210-9C9C-7E49574582CF}" type="sibTrans" cxnId="{81C45093-3111-44E8-87CC-C28A00906D7A}">
      <dgm:prSet/>
      <dgm:spPr/>
      <dgm:t>
        <a:bodyPr/>
        <a:lstStyle/>
        <a:p>
          <a:endParaRPr lang="en-US"/>
        </a:p>
      </dgm:t>
    </dgm:pt>
    <dgm:pt modelId="{72F3C616-FF93-4C9E-B654-0EF0BDF388DE}" type="pres">
      <dgm:prSet presAssocID="{F456D4B4-6E93-43D3-A0DE-CBDBC1D05A98}" presName="Name0" presStyleCnt="0">
        <dgm:presLayoutVars>
          <dgm:dir/>
          <dgm:animLvl val="lvl"/>
          <dgm:resizeHandles/>
        </dgm:presLayoutVars>
      </dgm:prSet>
      <dgm:spPr/>
    </dgm:pt>
    <dgm:pt modelId="{3F284D48-D693-41DD-BBF1-E892A9982D9F}" type="pres">
      <dgm:prSet presAssocID="{9748C3FC-2430-4D2F-8679-65F16796732F}" presName="linNode" presStyleCnt="0"/>
      <dgm:spPr/>
    </dgm:pt>
    <dgm:pt modelId="{99A07EA7-4C98-4F5E-8338-087DAB1257EF}" type="pres">
      <dgm:prSet presAssocID="{9748C3FC-2430-4D2F-8679-65F16796732F}" presName="parentShp" presStyleLbl="node1" presStyleIdx="0" presStyleCnt="3">
        <dgm:presLayoutVars>
          <dgm:bulletEnabled val="1"/>
        </dgm:presLayoutVars>
      </dgm:prSet>
      <dgm:spPr/>
    </dgm:pt>
    <dgm:pt modelId="{09927633-DA03-40DC-A11F-8451D76488AB}" type="pres">
      <dgm:prSet presAssocID="{9748C3FC-2430-4D2F-8679-65F16796732F}" presName="childShp" presStyleLbl="bgAccFollowNode1" presStyleIdx="0" presStyleCnt="3">
        <dgm:presLayoutVars>
          <dgm:bulletEnabled val="1"/>
        </dgm:presLayoutVars>
      </dgm:prSet>
      <dgm:spPr/>
    </dgm:pt>
    <dgm:pt modelId="{DEE85223-FC68-47C3-99E8-98E3B970A912}" type="pres">
      <dgm:prSet presAssocID="{C5122BBC-0EA0-43FD-85B9-B7117EAA8DDD}" presName="spacing" presStyleCnt="0"/>
      <dgm:spPr/>
    </dgm:pt>
    <dgm:pt modelId="{6D0F41AB-92AC-4CB8-B8FA-FB23FC460912}" type="pres">
      <dgm:prSet presAssocID="{24ACBFA5-CA43-4256-BCE2-351592E71640}" presName="linNode" presStyleCnt="0"/>
      <dgm:spPr/>
    </dgm:pt>
    <dgm:pt modelId="{8955691F-F8DA-4DBF-9446-65EC7B6E8AA3}" type="pres">
      <dgm:prSet presAssocID="{24ACBFA5-CA43-4256-BCE2-351592E71640}" presName="parentShp" presStyleLbl="node1" presStyleIdx="1" presStyleCnt="3">
        <dgm:presLayoutVars>
          <dgm:bulletEnabled val="1"/>
        </dgm:presLayoutVars>
      </dgm:prSet>
      <dgm:spPr/>
    </dgm:pt>
    <dgm:pt modelId="{8B0EA31C-3782-446D-A115-A27A23088D37}" type="pres">
      <dgm:prSet presAssocID="{24ACBFA5-CA43-4256-BCE2-351592E71640}" presName="childShp" presStyleLbl="bgAccFollowNode1" presStyleIdx="1" presStyleCnt="3" custScaleY="87000">
        <dgm:presLayoutVars>
          <dgm:bulletEnabled val="1"/>
        </dgm:presLayoutVars>
      </dgm:prSet>
      <dgm:spPr/>
    </dgm:pt>
    <dgm:pt modelId="{3A58CF5D-9D8A-4961-9E27-20FBAFF1AE66}" type="pres">
      <dgm:prSet presAssocID="{9381AD8E-EF9B-41D9-A450-5AD03063CA36}" presName="spacing" presStyleCnt="0"/>
      <dgm:spPr/>
    </dgm:pt>
    <dgm:pt modelId="{931B655A-455C-4C01-ABA6-77A873DDDAC6}" type="pres">
      <dgm:prSet presAssocID="{E07D8416-0AAA-4A33-A32F-66B6E98A00DF}" presName="linNode" presStyleCnt="0"/>
      <dgm:spPr/>
    </dgm:pt>
    <dgm:pt modelId="{93F44AC5-CC5E-4BF6-AB7F-164192D4215A}" type="pres">
      <dgm:prSet presAssocID="{E07D8416-0AAA-4A33-A32F-66B6E98A00DF}" presName="parentShp" presStyleLbl="node1" presStyleIdx="2" presStyleCnt="3">
        <dgm:presLayoutVars>
          <dgm:bulletEnabled val="1"/>
        </dgm:presLayoutVars>
      </dgm:prSet>
      <dgm:spPr/>
    </dgm:pt>
    <dgm:pt modelId="{5E6F024B-C383-4A02-A509-55D8FB6B97ED}" type="pres">
      <dgm:prSet presAssocID="{E07D8416-0AAA-4A33-A32F-66B6E98A00DF}" presName="childShp" presStyleLbl="bgAccFollowNode1" presStyleIdx="2" presStyleCnt="3" custLinFactNeighborY="-1507">
        <dgm:presLayoutVars>
          <dgm:bulletEnabled val="1"/>
        </dgm:presLayoutVars>
      </dgm:prSet>
      <dgm:spPr/>
    </dgm:pt>
  </dgm:ptLst>
  <dgm:cxnLst>
    <dgm:cxn modelId="{1DEB0903-08CC-4C3D-8A2D-C11D9A27F513}" srcId="{24ACBFA5-CA43-4256-BCE2-351592E71640}" destId="{14A1A277-7E2B-4738-9053-2E0792BD94C1}" srcOrd="0" destOrd="0" parTransId="{FFC6E2BF-272E-448F-BE16-B0CDF89581D0}" sibTransId="{8C01D9D2-FF0E-4262-8AA3-0FB84ACE1090}"/>
    <dgm:cxn modelId="{1F998805-0C2E-469A-836A-AB9136BEE729}" srcId="{9748C3FC-2430-4D2F-8679-65F16796732F}" destId="{B97A01E5-694B-412A-9297-20E3C2275A96}" srcOrd="0" destOrd="0" parTransId="{7C5BCD44-7E04-4ED4-AE2D-ABA5504C2DB6}" sibTransId="{ABF75E9A-9C0E-4FDE-98A3-3F33FFA9DEB9}"/>
    <dgm:cxn modelId="{73429A11-1208-4066-B143-4F59D23A9F84}" srcId="{24ACBFA5-CA43-4256-BCE2-351592E71640}" destId="{294D8DAE-4D5D-40BC-9235-BF608C2D025F}" srcOrd="1" destOrd="0" parTransId="{A3C744C2-858D-4645-AAC9-74B556D6EFC5}" sibTransId="{E06C1B7D-E0B8-4D2B-9286-B53665292B7F}"/>
    <dgm:cxn modelId="{62F64922-1EBB-4903-B452-D88AFA17FB42}" srcId="{9748C3FC-2430-4D2F-8679-65F16796732F}" destId="{E0E0F7A8-01F5-4069-B742-EB32354CAEA1}" srcOrd="2" destOrd="0" parTransId="{9BD46D7E-CF74-429F-A803-C4E04132AD33}" sibTransId="{961B3BB1-3AB9-4892-BADD-A68BD9744512}"/>
    <dgm:cxn modelId="{D91FCE32-C4EF-4395-8EC1-C921A9F7C59F}" srcId="{E07D8416-0AAA-4A33-A32F-66B6E98A00DF}" destId="{128BFC71-C16D-446A-8A99-A0CDD1E8CC0C}" srcOrd="1" destOrd="0" parTransId="{A69A3A46-BF80-4938-8753-7094315D44F4}" sibTransId="{FC5BCE14-2C42-46C8-9D44-6FFD1D333AB5}"/>
    <dgm:cxn modelId="{C7A55460-B325-4E87-9D22-6D36B0E66E89}" srcId="{F456D4B4-6E93-43D3-A0DE-CBDBC1D05A98}" destId="{9748C3FC-2430-4D2F-8679-65F16796732F}" srcOrd="0" destOrd="0" parTransId="{FCFBD479-3DD6-496F-853B-31B1A5E75EAC}" sibTransId="{C5122BBC-0EA0-43FD-85B9-B7117EAA8DDD}"/>
    <dgm:cxn modelId="{87DC4F42-B838-437A-A79B-B3AF40F277A0}" type="presOf" srcId="{9748C3FC-2430-4D2F-8679-65F16796732F}" destId="{99A07EA7-4C98-4F5E-8338-087DAB1257EF}" srcOrd="0" destOrd="0" presId="urn:microsoft.com/office/officeart/2005/8/layout/vList6"/>
    <dgm:cxn modelId="{C8EDCC64-EB80-4434-912E-A0B424A98D72}" type="presOf" srcId="{24ACBFA5-CA43-4256-BCE2-351592E71640}" destId="{8955691F-F8DA-4DBF-9446-65EC7B6E8AA3}" srcOrd="0" destOrd="0" presId="urn:microsoft.com/office/officeart/2005/8/layout/vList6"/>
    <dgm:cxn modelId="{E480A46B-1312-4DC5-AA63-B5A74FF47F02}" type="presOf" srcId="{128BFC71-C16D-446A-8A99-A0CDD1E8CC0C}" destId="{5E6F024B-C383-4A02-A509-55D8FB6B97ED}" srcOrd="0" destOrd="1" presId="urn:microsoft.com/office/officeart/2005/8/layout/vList6"/>
    <dgm:cxn modelId="{4C258F7E-917B-4630-91C3-FD3A9A3B8192}" type="presOf" srcId="{7F32E951-F409-4C4E-9F8E-4A660BAD37B5}" destId="{5E6F024B-C383-4A02-A509-55D8FB6B97ED}" srcOrd="0" destOrd="2" presId="urn:microsoft.com/office/officeart/2005/8/layout/vList6"/>
    <dgm:cxn modelId="{81C45093-3111-44E8-87CC-C28A00906D7A}" srcId="{E07D8416-0AAA-4A33-A32F-66B6E98A00DF}" destId="{7F32E951-F409-4C4E-9F8E-4A660BAD37B5}" srcOrd="2" destOrd="0" parTransId="{76271017-E932-444A-A0D0-D6469F7507DC}" sibTransId="{64F2629C-D907-4210-9C9C-7E49574582CF}"/>
    <dgm:cxn modelId="{BE43299B-8DFB-476E-9749-E104E021C841}" type="presOf" srcId="{294D8DAE-4D5D-40BC-9235-BF608C2D025F}" destId="{8B0EA31C-3782-446D-A115-A27A23088D37}" srcOrd="0" destOrd="1" presId="urn:microsoft.com/office/officeart/2005/8/layout/vList6"/>
    <dgm:cxn modelId="{1570949D-FFE4-4C17-8726-2D9BE4DC3123}" type="presOf" srcId="{F456D4B4-6E93-43D3-A0DE-CBDBC1D05A98}" destId="{72F3C616-FF93-4C9E-B654-0EF0BDF388DE}" srcOrd="0" destOrd="0" presId="urn:microsoft.com/office/officeart/2005/8/layout/vList6"/>
    <dgm:cxn modelId="{C18F929E-44D6-4020-9A91-32D9CDE49701}" type="presOf" srcId="{E07D8416-0AAA-4A33-A32F-66B6E98A00DF}" destId="{93F44AC5-CC5E-4BF6-AB7F-164192D4215A}" srcOrd="0" destOrd="0" presId="urn:microsoft.com/office/officeart/2005/8/layout/vList6"/>
    <dgm:cxn modelId="{25F01E9F-C253-4E41-9523-C183D39AA8A0}" srcId="{9748C3FC-2430-4D2F-8679-65F16796732F}" destId="{F6163B97-CD6E-46F7-A68A-48DA2E88EAD6}" srcOrd="1" destOrd="0" parTransId="{99D95073-7E69-46B5-A320-96EF6B223CD1}" sibTransId="{78D01D33-2076-4875-92FC-204BB7DF0AA0}"/>
    <dgm:cxn modelId="{586465A5-2FF9-491D-999C-7D70A96A22FF}" type="presOf" srcId="{9D373CD6-8ADC-4C09-B214-A9B72E2753C0}" destId="{5E6F024B-C383-4A02-A509-55D8FB6B97ED}" srcOrd="0" destOrd="0" presId="urn:microsoft.com/office/officeart/2005/8/layout/vList6"/>
    <dgm:cxn modelId="{B72227A9-7B99-4F0A-B8F8-1122488CC83E}" srcId="{E07D8416-0AAA-4A33-A32F-66B6E98A00DF}" destId="{9D373CD6-8ADC-4C09-B214-A9B72E2753C0}" srcOrd="0" destOrd="0" parTransId="{70406FC6-90F5-41E7-B6B3-DDDCA365D79C}" sibTransId="{ECF1EC9C-5592-4F13-BFB6-E50647D5BF4B}"/>
    <dgm:cxn modelId="{820BDBAD-AFDF-4D0A-BD2E-593054CB233A}" type="presOf" srcId="{14A1A277-7E2B-4738-9053-2E0792BD94C1}" destId="{8B0EA31C-3782-446D-A115-A27A23088D37}" srcOrd="0" destOrd="0" presId="urn:microsoft.com/office/officeart/2005/8/layout/vList6"/>
    <dgm:cxn modelId="{2B41B0B6-7B52-4826-8D76-B51F663A8FF2}" type="presOf" srcId="{E0E0F7A8-01F5-4069-B742-EB32354CAEA1}" destId="{09927633-DA03-40DC-A11F-8451D76488AB}" srcOrd="0" destOrd="2" presId="urn:microsoft.com/office/officeart/2005/8/layout/vList6"/>
    <dgm:cxn modelId="{55A58ACB-D120-4F06-BB14-0A8E551E06BC}" type="presOf" srcId="{F6163B97-CD6E-46F7-A68A-48DA2E88EAD6}" destId="{09927633-DA03-40DC-A11F-8451D76488AB}" srcOrd="0" destOrd="1" presId="urn:microsoft.com/office/officeart/2005/8/layout/vList6"/>
    <dgm:cxn modelId="{95392FDA-9C03-4FDA-8F49-9A3EAF71B739}" srcId="{F456D4B4-6E93-43D3-A0DE-CBDBC1D05A98}" destId="{24ACBFA5-CA43-4256-BCE2-351592E71640}" srcOrd="1" destOrd="0" parTransId="{C4846A0B-25AD-43FC-B340-A30672C81BF5}" sibTransId="{9381AD8E-EF9B-41D9-A450-5AD03063CA36}"/>
    <dgm:cxn modelId="{844415E2-6B43-4DC1-B68F-D529ECB3451F}" type="presOf" srcId="{A243AAEB-3ED0-42C3-90E9-1C07B3801A2B}" destId="{8B0EA31C-3782-446D-A115-A27A23088D37}" srcOrd="0" destOrd="2" presId="urn:microsoft.com/office/officeart/2005/8/layout/vList6"/>
    <dgm:cxn modelId="{6A1FC9EC-397C-48AD-8E39-D51AF4EDC344}" srcId="{F456D4B4-6E93-43D3-A0DE-CBDBC1D05A98}" destId="{E07D8416-0AAA-4A33-A32F-66B6E98A00DF}" srcOrd="2" destOrd="0" parTransId="{F6727186-2B28-475F-B861-5A2B003170BE}" sibTransId="{DD5014FD-C8FB-4EC0-8C43-40CE43205F75}"/>
    <dgm:cxn modelId="{2AE6C1FB-3C00-4A29-A971-2F51CDEEF900}" srcId="{24ACBFA5-CA43-4256-BCE2-351592E71640}" destId="{A243AAEB-3ED0-42C3-90E9-1C07B3801A2B}" srcOrd="2" destOrd="0" parTransId="{4659B512-FFB8-494C-8396-B52B663A4F08}" sibTransId="{EC99BEC8-1B30-48CB-A983-E8D6EDB1A247}"/>
    <dgm:cxn modelId="{9C38CBFE-97C7-42DC-94A0-F6C72DE16EF3}" type="presOf" srcId="{B97A01E5-694B-412A-9297-20E3C2275A96}" destId="{09927633-DA03-40DC-A11F-8451D76488AB}" srcOrd="0" destOrd="0" presId="urn:microsoft.com/office/officeart/2005/8/layout/vList6"/>
    <dgm:cxn modelId="{F2AEDCAC-34E8-4F1A-AF19-03C998931756}" type="presParOf" srcId="{72F3C616-FF93-4C9E-B654-0EF0BDF388DE}" destId="{3F284D48-D693-41DD-BBF1-E892A9982D9F}" srcOrd="0" destOrd="0" presId="urn:microsoft.com/office/officeart/2005/8/layout/vList6"/>
    <dgm:cxn modelId="{267627E3-C00B-4A37-AD85-66AE29E16D7E}" type="presParOf" srcId="{3F284D48-D693-41DD-BBF1-E892A9982D9F}" destId="{99A07EA7-4C98-4F5E-8338-087DAB1257EF}" srcOrd="0" destOrd="0" presId="urn:microsoft.com/office/officeart/2005/8/layout/vList6"/>
    <dgm:cxn modelId="{3DEFAAC0-2F47-4238-9D2E-337B88267BC5}" type="presParOf" srcId="{3F284D48-D693-41DD-BBF1-E892A9982D9F}" destId="{09927633-DA03-40DC-A11F-8451D76488AB}" srcOrd="1" destOrd="0" presId="urn:microsoft.com/office/officeart/2005/8/layout/vList6"/>
    <dgm:cxn modelId="{D725FF5C-A511-4E27-87CF-A5BC924D5B26}" type="presParOf" srcId="{72F3C616-FF93-4C9E-B654-0EF0BDF388DE}" destId="{DEE85223-FC68-47C3-99E8-98E3B970A912}" srcOrd="1" destOrd="0" presId="urn:microsoft.com/office/officeart/2005/8/layout/vList6"/>
    <dgm:cxn modelId="{A5C99428-3137-4047-9B01-88C40127E0A3}" type="presParOf" srcId="{72F3C616-FF93-4C9E-B654-0EF0BDF388DE}" destId="{6D0F41AB-92AC-4CB8-B8FA-FB23FC460912}" srcOrd="2" destOrd="0" presId="urn:microsoft.com/office/officeart/2005/8/layout/vList6"/>
    <dgm:cxn modelId="{C1F3BD0C-D380-458A-BAC4-99D61CC16F2D}" type="presParOf" srcId="{6D0F41AB-92AC-4CB8-B8FA-FB23FC460912}" destId="{8955691F-F8DA-4DBF-9446-65EC7B6E8AA3}" srcOrd="0" destOrd="0" presId="urn:microsoft.com/office/officeart/2005/8/layout/vList6"/>
    <dgm:cxn modelId="{F0B23040-8D53-4C9C-99E2-077B1D1E20FA}" type="presParOf" srcId="{6D0F41AB-92AC-4CB8-B8FA-FB23FC460912}" destId="{8B0EA31C-3782-446D-A115-A27A23088D37}" srcOrd="1" destOrd="0" presId="urn:microsoft.com/office/officeart/2005/8/layout/vList6"/>
    <dgm:cxn modelId="{429ED206-0767-4097-BC3D-15B1DC995379}" type="presParOf" srcId="{72F3C616-FF93-4C9E-B654-0EF0BDF388DE}" destId="{3A58CF5D-9D8A-4961-9E27-20FBAFF1AE66}" srcOrd="3" destOrd="0" presId="urn:microsoft.com/office/officeart/2005/8/layout/vList6"/>
    <dgm:cxn modelId="{06D6B2CD-65FE-4A10-B9FA-18479B04D6A2}" type="presParOf" srcId="{72F3C616-FF93-4C9E-B654-0EF0BDF388DE}" destId="{931B655A-455C-4C01-ABA6-77A873DDDAC6}" srcOrd="4" destOrd="0" presId="urn:microsoft.com/office/officeart/2005/8/layout/vList6"/>
    <dgm:cxn modelId="{9B4DEAA7-C6D2-49BC-92CB-2447C697ACE8}" type="presParOf" srcId="{931B655A-455C-4C01-ABA6-77A873DDDAC6}" destId="{93F44AC5-CC5E-4BF6-AB7F-164192D4215A}" srcOrd="0" destOrd="0" presId="urn:microsoft.com/office/officeart/2005/8/layout/vList6"/>
    <dgm:cxn modelId="{0533DC74-F69D-42FA-B9C7-8C37A75B1D85}" type="presParOf" srcId="{931B655A-455C-4C01-ABA6-77A873DDDAC6}" destId="{5E6F024B-C383-4A02-A509-55D8FB6B97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991A3A-CF9F-4847-81C4-2D616662597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BB2334-8BD5-409B-ACC8-A8CA4D2DD488}">
      <dgm:prSet phldrT="[Text]" phldr="1"/>
      <dgm:spPr/>
      <dgm:t>
        <a:bodyPr/>
        <a:lstStyle/>
        <a:p>
          <a:endParaRPr lang="en-US"/>
        </a:p>
      </dgm:t>
    </dgm:pt>
    <dgm:pt modelId="{37392A6F-9C13-4770-BE84-12A3160F1EC0}" type="parTrans" cxnId="{D1C0299C-9A98-4C58-A38A-7BEEC0872BC1}">
      <dgm:prSet/>
      <dgm:spPr/>
      <dgm:t>
        <a:bodyPr/>
        <a:lstStyle/>
        <a:p>
          <a:endParaRPr lang="en-US"/>
        </a:p>
      </dgm:t>
    </dgm:pt>
    <dgm:pt modelId="{9C2578BA-EF9B-495B-B0D6-E5F0C89F92FC}" type="sibTrans" cxnId="{D1C0299C-9A98-4C58-A38A-7BEEC0872BC1}">
      <dgm:prSet/>
      <dgm:spPr/>
      <dgm:t>
        <a:bodyPr/>
        <a:lstStyle/>
        <a:p>
          <a:endParaRPr lang="en-US"/>
        </a:p>
      </dgm:t>
    </dgm:pt>
    <dgm:pt modelId="{C4CF3AF9-98AA-42F1-879F-89C82DAFF679}">
      <dgm:prSet phldrT="[Text]"/>
      <dgm:spPr/>
      <dgm:t>
        <a:bodyPr/>
        <a:lstStyle/>
        <a:p>
          <a:r>
            <a:rPr lang="en-US" dirty="0"/>
            <a:t>Dec 2023 Maintenance Note Plan </a:t>
          </a:r>
        </a:p>
      </dgm:t>
    </dgm:pt>
    <dgm:pt modelId="{19EA183E-80BC-4523-8298-75E8BA340627}" type="parTrans" cxnId="{9F986A9C-888A-48A6-8FAF-32C0C80E3D11}">
      <dgm:prSet/>
      <dgm:spPr/>
      <dgm:t>
        <a:bodyPr/>
        <a:lstStyle/>
        <a:p>
          <a:endParaRPr lang="en-US"/>
        </a:p>
      </dgm:t>
    </dgm:pt>
    <dgm:pt modelId="{F53FD151-2209-45CF-81E0-0290F9F5ECD0}" type="sibTrans" cxnId="{9F986A9C-888A-48A6-8FAF-32C0C80E3D11}">
      <dgm:prSet/>
      <dgm:spPr/>
      <dgm:t>
        <a:bodyPr/>
        <a:lstStyle/>
        <a:p>
          <a:endParaRPr lang="en-US"/>
        </a:p>
      </dgm:t>
    </dgm:pt>
    <dgm:pt modelId="{D7F6DB42-BDBF-4694-BEBD-AF0DFDAAB796}">
      <dgm:prSet phldrT="[Text]"/>
      <dgm:spPr/>
      <dgm:t>
        <a:bodyPr/>
        <a:lstStyle/>
        <a:p>
          <a:r>
            <a:rPr lang="en-US" dirty="0"/>
            <a:t>Jan 2024 Audit Report and POS Prep</a:t>
          </a:r>
        </a:p>
      </dgm:t>
    </dgm:pt>
    <dgm:pt modelId="{02A2073D-2D98-4044-90AA-5AB577609D2E}" type="parTrans" cxnId="{2A95F1EB-4844-4D5B-AF3A-8E1A71DAD8C9}">
      <dgm:prSet/>
      <dgm:spPr/>
      <dgm:t>
        <a:bodyPr/>
        <a:lstStyle/>
        <a:p>
          <a:endParaRPr lang="en-US"/>
        </a:p>
      </dgm:t>
    </dgm:pt>
    <dgm:pt modelId="{E48E4A4B-3634-467F-AB51-9AEEDED94730}" type="sibTrans" cxnId="{2A95F1EB-4844-4D5B-AF3A-8E1A71DAD8C9}">
      <dgm:prSet/>
      <dgm:spPr/>
      <dgm:t>
        <a:bodyPr/>
        <a:lstStyle/>
        <a:p>
          <a:endParaRPr lang="en-US"/>
        </a:p>
      </dgm:t>
    </dgm:pt>
    <dgm:pt modelId="{1973286C-E369-471C-860F-4DCF78F9CFC6}">
      <dgm:prSet phldrT="[Text]" phldr="1"/>
      <dgm:spPr/>
      <dgm:t>
        <a:bodyPr/>
        <a:lstStyle/>
        <a:p>
          <a:endParaRPr lang="en-US"/>
        </a:p>
      </dgm:t>
    </dgm:pt>
    <dgm:pt modelId="{628DC674-486A-4772-B6F1-1399CE28D598}" type="parTrans" cxnId="{47C3FD30-8DE6-4AE5-A419-E8435030B6A8}">
      <dgm:prSet/>
      <dgm:spPr/>
      <dgm:t>
        <a:bodyPr/>
        <a:lstStyle/>
        <a:p>
          <a:endParaRPr lang="en-US"/>
        </a:p>
      </dgm:t>
    </dgm:pt>
    <dgm:pt modelId="{24A910E7-E693-4DF3-B0B1-EE4FA1CFDA06}" type="sibTrans" cxnId="{47C3FD30-8DE6-4AE5-A419-E8435030B6A8}">
      <dgm:prSet/>
      <dgm:spPr/>
      <dgm:t>
        <a:bodyPr/>
        <a:lstStyle/>
        <a:p>
          <a:endParaRPr lang="en-US"/>
        </a:p>
      </dgm:t>
    </dgm:pt>
    <dgm:pt modelId="{1FF1C2AA-2BB7-4020-A54F-7C3CCEE1BE8D}">
      <dgm:prSet phldrT="[Text]"/>
      <dgm:spPr/>
      <dgm:t>
        <a:bodyPr/>
        <a:lstStyle/>
        <a:p>
          <a:r>
            <a:rPr lang="en-US" dirty="0"/>
            <a:t>January 2024 Maintenance Note Rating </a:t>
          </a:r>
        </a:p>
      </dgm:t>
    </dgm:pt>
    <dgm:pt modelId="{60269AC4-3C0F-4FA1-A2E8-B486912032E0}" type="parTrans" cxnId="{15692EA8-AE34-4B0A-A302-BAB0F7BA99CD}">
      <dgm:prSet/>
      <dgm:spPr/>
      <dgm:t>
        <a:bodyPr/>
        <a:lstStyle/>
        <a:p>
          <a:endParaRPr lang="en-US"/>
        </a:p>
      </dgm:t>
    </dgm:pt>
    <dgm:pt modelId="{358594D5-DFAC-4639-8A1B-0B55F1C768F9}" type="sibTrans" cxnId="{15692EA8-AE34-4B0A-A302-BAB0F7BA99CD}">
      <dgm:prSet/>
      <dgm:spPr/>
      <dgm:t>
        <a:bodyPr/>
        <a:lstStyle/>
        <a:p>
          <a:endParaRPr lang="en-US"/>
        </a:p>
      </dgm:t>
    </dgm:pt>
    <dgm:pt modelId="{9CAE15E6-9908-4F8F-8F3E-D21F2B65C26D}">
      <dgm:prSet phldrT="[Text]"/>
      <dgm:spPr/>
      <dgm:t>
        <a:bodyPr/>
        <a:lstStyle/>
        <a:p>
          <a:r>
            <a:rPr lang="en-US" dirty="0"/>
            <a:t>February 2024 – Maintenance Note Sale </a:t>
          </a:r>
        </a:p>
      </dgm:t>
    </dgm:pt>
    <dgm:pt modelId="{A9086B21-E601-455C-8B99-00C98F176D0D}" type="parTrans" cxnId="{364D2346-ACF6-4359-BD5E-5FA901ED1FC5}">
      <dgm:prSet/>
      <dgm:spPr/>
      <dgm:t>
        <a:bodyPr/>
        <a:lstStyle/>
        <a:p>
          <a:endParaRPr lang="en-US"/>
        </a:p>
      </dgm:t>
    </dgm:pt>
    <dgm:pt modelId="{D7D28D26-A156-416D-8A15-8B5EBE17563D}" type="sibTrans" cxnId="{364D2346-ACF6-4359-BD5E-5FA901ED1FC5}">
      <dgm:prSet/>
      <dgm:spPr/>
      <dgm:t>
        <a:bodyPr/>
        <a:lstStyle/>
        <a:p>
          <a:endParaRPr lang="en-US"/>
        </a:p>
      </dgm:t>
    </dgm:pt>
    <dgm:pt modelId="{BC4408D9-5606-469C-B68A-95BDC69614E8}">
      <dgm:prSet phldrT="[Text]" phldr="1"/>
      <dgm:spPr/>
      <dgm:t>
        <a:bodyPr/>
        <a:lstStyle/>
        <a:p>
          <a:endParaRPr lang="en-US"/>
        </a:p>
      </dgm:t>
    </dgm:pt>
    <dgm:pt modelId="{95EA8753-3AB1-4D95-BE49-EB26B29CFD96}" type="parTrans" cxnId="{0C8B393D-6A91-407D-8B1C-0C67CDF97B77}">
      <dgm:prSet/>
      <dgm:spPr/>
      <dgm:t>
        <a:bodyPr/>
        <a:lstStyle/>
        <a:p>
          <a:endParaRPr lang="en-US"/>
        </a:p>
      </dgm:t>
    </dgm:pt>
    <dgm:pt modelId="{B8A8D1FB-D4B4-410B-84C9-3BB6614B4FC4}" type="sibTrans" cxnId="{0C8B393D-6A91-407D-8B1C-0C67CDF97B77}">
      <dgm:prSet/>
      <dgm:spPr/>
      <dgm:t>
        <a:bodyPr/>
        <a:lstStyle/>
        <a:p>
          <a:endParaRPr lang="en-US"/>
        </a:p>
      </dgm:t>
    </dgm:pt>
    <dgm:pt modelId="{27775E56-FC22-4F80-A2D1-ACD270887AE1}">
      <dgm:prSet phldrT="[Text]"/>
      <dgm:spPr/>
      <dgm:t>
        <a:bodyPr/>
        <a:lstStyle/>
        <a:p>
          <a:r>
            <a:rPr lang="en-US" dirty="0"/>
            <a:t>March 2024 </a:t>
          </a:r>
          <a:r>
            <a:rPr lang="en-US" dirty="0" err="1"/>
            <a:t>Maint</a:t>
          </a:r>
          <a:r>
            <a:rPr lang="en-US" dirty="0"/>
            <a:t>. Note Closing</a:t>
          </a:r>
        </a:p>
      </dgm:t>
    </dgm:pt>
    <dgm:pt modelId="{1AA25E97-1B85-4A9B-93ED-507D7E791F6E}" type="parTrans" cxnId="{01D9B41B-3759-478E-8037-F99891529434}">
      <dgm:prSet/>
      <dgm:spPr/>
      <dgm:t>
        <a:bodyPr/>
        <a:lstStyle/>
        <a:p>
          <a:endParaRPr lang="en-US"/>
        </a:p>
      </dgm:t>
    </dgm:pt>
    <dgm:pt modelId="{A638CAF9-9992-4041-AA56-1F43F277B49E}" type="sibTrans" cxnId="{01D9B41B-3759-478E-8037-F99891529434}">
      <dgm:prSet/>
      <dgm:spPr/>
      <dgm:t>
        <a:bodyPr/>
        <a:lstStyle/>
        <a:p>
          <a:endParaRPr lang="en-US"/>
        </a:p>
      </dgm:t>
    </dgm:pt>
    <dgm:pt modelId="{CDB0432A-33D9-4D49-8850-8D1EE13E9850}">
      <dgm:prSet phldrT="[Text]"/>
      <dgm:spPr/>
      <dgm:t>
        <a:bodyPr/>
        <a:lstStyle/>
        <a:p>
          <a:r>
            <a:rPr lang="en-US" dirty="0"/>
            <a:t>Project and Budget Implementation</a:t>
          </a:r>
        </a:p>
      </dgm:t>
    </dgm:pt>
    <dgm:pt modelId="{A60BE0BD-2681-406C-B7F5-1782C9BD6CD0}" type="parTrans" cxnId="{89F78BF6-4ED3-4D09-B3CA-E97636161B10}">
      <dgm:prSet/>
      <dgm:spPr/>
      <dgm:t>
        <a:bodyPr/>
        <a:lstStyle/>
        <a:p>
          <a:endParaRPr lang="en-US"/>
        </a:p>
      </dgm:t>
    </dgm:pt>
    <dgm:pt modelId="{409FE27B-3F68-42CF-93CA-BA71ACF8AEEF}" type="sibTrans" cxnId="{89F78BF6-4ED3-4D09-B3CA-E97636161B10}">
      <dgm:prSet/>
      <dgm:spPr/>
      <dgm:t>
        <a:bodyPr/>
        <a:lstStyle/>
        <a:p>
          <a:endParaRPr lang="en-US"/>
        </a:p>
      </dgm:t>
    </dgm:pt>
    <dgm:pt modelId="{1A966CB5-51C7-4A29-B5DB-10AF6199134C}" type="pres">
      <dgm:prSet presAssocID="{57991A3A-CF9F-4847-81C4-2D6166625972}" presName="linearFlow" presStyleCnt="0">
        <dgm:presLayoutVars>
          <dgm:dir/>
          <dgm:animLvl val="lvl"/>
          <dgm:resizeHandles val="exact"/>
        </dgm:presLayoutVars>
      </dgm:prSet>
      <dgm:spPr/>
    </dgm:pt>
    <dgm:pt modelId="{953DDA82-678E-4C3F-AE5A-3AAF9631CB82}" type="pres">
      <dgm:prSet presAssocID="{FFBB2334-8BD5-409B-ACC8-A8CA4D2DD488}" presName="composite" presStyleCnt="0"/>
      <dgm:spPr/>
    </dgm:pt>
    <dgm:pt modelId="{276FB907-A87E-45C2-B24C-5A6D0380EC5D}" type="pres">
      <dgm:prSet presAssocID="{FFBB2334-8BD5-409B-ACC8-A8CA4D2DD48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377D5E7-8D2C-4BB5-837A-A9DC910B8822}" type="pres">
      <dgm:prSet presAssocID="{FFBB2334-8BD5-409B-ACC8-A8CA4D2DD488}" presName="descendantText" presStyleLbl="alignAcc1" presStyleIdx="0" presStyleCnt="3">
        <dgm:presLayoutVars>
          <dgm:bulletEnabled val="1"/>
        </dgm:presLayoutVars>
      </dgm:prSet>
      <dgm:spPr/>
    </dgm:pt>
    <dgm:pt modelId="{655ED84C-3352-4503-BDA1-7E2310BEF62E}" type="pres">
      <dgm:prSet presAssocID="{9C2578BA-EF9B-495B-B0D6-E5F0C89F92FC}" presName="sp" presStyleCnt="0"/>
      <dgm:spPr/>
    </dgm:pt>
    <dgm:pt modelId="{C06D79A2-4DB4-4997-8491-2D4B80DA9815}" type="pres">
      <dgm:prSet presAssocID="{1973286C-E369-471C-860F-4DCF78F9CFC6}" presName="composite" presStyleCnt="0"/>
      <dgm:spPr/>
    </dgm:pt>
    <dgm:pt modelId="{EAB5F164-5E80-4A94-8316-AF1AA9B046CC}" type="pres">
      <dgm:prSet presAssocID="{1973286C-E369-471C-860F-4DCF78F9CFC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C82DC6E-51C4-474E-B76A-BFAAC0915E74}" type="pres">
      <dgm:prSet presAssocID="{1973286C-E369-471C-860F-4DCF78F9CFC6}" presName="descendantText" presStyleLbl="alignAcc1" presStyleIdx="1" presStyleCnt="3">
        <dgm:presLayoutVars>
          <dgm:bulletEnabled val="1"/>
        </dgm:presLayoutVars>
      </dgm:prSet>
      <dgm:spPr/>
    </dgm:pt>
    <dgm:pt modelId="{18791A8D-9FD7-4D85-A19C-CAAB06F28C48}" type="pres">
      <dgm:prSet presAssocID="{24A910E7-E693-4DF3-B0B1-EE4FA1CFDA06}" presName="sp" presStyleCnt="0"/>
      <dgm:spPr/>
    </dgm:pt>
    <dgm:pt modelId="{198D2EBF-134C-48FC-9FE7-5802FCDC8A3F}" type="pres">
      <dgm:prSet presAssocID="{BC4408D9-5606-469C-B68A-95BDC69614E8}" presName="composite" presStyleCnt="0"/>
      <dgm:spPr/>
    </dgm:pt>
    <dgm:pt modelId="{342272B1-9FC4-42B5-A5B5-1CB352884623}" type="pres">
      <dgm:prSet presAssocID="{BC4408D9-5606-469C-B68A-95BDC69614E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5B485C5-C6A1-46D4-96E6-0FB125055AAA}" type="pres">
      <dgm:prSet presAssocID="{BC4408D9-5606-469C-B68A-95BDC69614E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EC8F40D-7888-4DB0-A578-928C06AB5F35}" type="presOf" srcId="{D7F6DB42-BDBF-4694-BEBD-AF0DFDAAB796}" destId="{2377D5E7-8D2C-4BB5-837A-A9DC910B8822}" srcOrd="0" destOrd="1" presId="urn:microsoft.com/office/officeart/2005/8/layout/chevron2"/>
    <dgm:cxn modelId="{01D9B41B-3759-478E-8037-F99891529434}" srcId="{BC4408D9-5606-469C-B68A-95BDC69614E8}" destId="{27775E56-FC22-4F80-A2D1-ACD270887AE1}" srcOrd="0" destOrd="0" parTransId="{1AA25E97-1B85-4A9B-93ED-507D7E791F6E}" sibTransId="{A638CAF9-9992-4041-AA56-1F43F277B49E}"/>
    <dgm:cxn modelId="{47C3FD30-8DE6-4AE5-A419-E8435030B6A8}" srcId="{57991A3A-CF9F-4847-81C4-2D6166625972}" destId="{1973286C-E369-471C-860F-4DCF78F9CFC6}" srcOrd="1" destOrd="0" parTransId="{628DC674-486A-4772-B6F1-1399CE28D598}" sibTransId="{24A910E7-E693-4DF3-B0B1-EE4FA1CFDA06}"/>
    <dgm:cxn modelId="{9A5ADF39-028A-4BB4-9C38-12DA09BDFF22}" type="presOf" srcId="{1973286C-E369-471C-860F-4DCF78F9CFC6}" destId="{EAB5F164-5E80-4A94-8316-AF1AA9B046CC}" srcOrd="0" destOrd="0" presId="urn:microsoft.com/office/officeart/2005/8/layout/chevron2"/>
    <dgm:cxn modelId="{0C8B393D-6A91-407D-8B1C-0C67CDF97B77}" srcId="{57991A3A-CF9F-4847-81C4-2D6166625972}" destId="{BC4408D9-5606-469C-B68A-95BDC69614E8}" srcOrd="2" destOrd="0" parTransId="{95EA8753-3AB1-4D95-BE49-EB26B29CFD96}" sibTransId="{B8A8D1FB-D4B4-410B-84C9-3BB6614B4FC4}"/>
    <dgm:cxn modelId="{364D2346-ACF6-4359-BD5E-5FA901ED1FC5}" srcId="{1973286C-E369-471C-860F-4DCF78F9CFC6}" destId="{9CAE15E6-9908-4F8F-8F3E-D21F2B65C26D}" srcOrd="1" destOrd="0" parTransId="{A9086B21-E601-455C-8B99-00C98F176D0D}" sibTransId="{D7D28D26-A156-416D-8A15-8B5EBE17563D}"/>
    <dgm:cxn modelId="{40DD8671-94CF-42B1-BF22-BD23CB6C9CFC}" type="presOf" srcId="{9CAE15E6-9908-4F8F-8F3E-D21F2B65C26D}" destId="{DC82DC6E-51C4-474E-B76A-BFAAC0915E74}" srcOrd="0" destOrd="1" presId="urn:microsoft.com/office/officeart/2005/8/layout/chevron2"/>
    <dgm:cxn modelId="{436B6358-8636-4BA6-88C7-E81ECF4201D8}" type="presOf" srcId="{27775E56-FC22-4F80-A2D1-ACD270887AE1}" destId="{D5B485C5-C6A1-46D4-96E6-0FB125055AAA}" srcOrd="0" destOrd="0" presId="urn:microsoft.com/office/officeart/2005/8/layout/chevron2"/>
    <dgm:cxn modelId="{D1C0299C-9A98-4C58-A38A-7BEEC0872BC1}" srcId="{57991A3A-CF9F-4847-81C4-2D6166625972}" destId="{FFBB2334-8BD5-409B-ACC8-A8CA4D2DD488}" srcOrd="0" destOrd="0" parTransId="{37392A6F-9C13-4770-BE84-12A3160F1EC0}" sibTransId="{9C2578BA-EF9B-495B-B0D6-E5F0C89F92FC}"/>
    <dgm:cxn modelId="{9F986A9C-888A-48A6-8FAF-32C0C80E3D11}" srcId="{FFBB2334-8BD5-409B-ACC8-A8CA4D2DD488}" destId="{C4CF3AF9-98AA-42F1-879F-89C82DAFF679}" srcOrd="0" destOrd="0" parTransId="{19EA183E-80BC-4523-8298-75E8BA340627}" sibTransId="{F53FD151-2209-45CF-81E0-0290F9F5ECD0}"/>
    <dgm:cxn modelId="{15692EA8-AE34-4B0A-A302-BAB0F7BA99CD}" srcId="{1973286C-E369-471C-860F-4DCF78F9CFC6}" destId="{1FF1C2AA-2BB7-4020-A54F-7C3CCEE1BE8D}" srcOrd="0" destOrd="0" parTransId="{60269AC4-3C0F-4FA1-A2E8-B486912032E0}" sibTransId="{358594D5-DFAC-4639-8A1B-0B55F1C768F9}"/>
    <dgm:cxn modelId="{B984A0AE-D3D7-469A-8377-F2CC569BE079}" type="presOf" srcId="{C4CF3AF9-98AA-42F1-879F-89C82DAFF679}" destId="{2377D5E7-8D2C-4BB5-837A-A9DC910B8822}" srcOrd="0" destOrd="0" presId="urn:microsoft.com/office/officeart/2005/8/layout/chevron2"/>
    <dgm:cxn modelId="{9803A4B5-FD32-4F94-A070-ECC118DA4314}" type="presOf" srcId="{FFBB2334-8BD5-409B-ACC8-A8CA4D2DD488}" destId="{276FB907-A87E-45C2-B24C-5A6D0380EC5D}" srcOrd="0" destOrd="0" presId="urn:microsoft.com/office/officeart/2005/8/layout/chevron2"/>
    <dgm:cxn modelId="{D62B34C4-BFEB-4267-A581-5726FA3891B2}" type="presOf" srcId="{CDB0432A-33D9-4D49-8850-8D1EE13E9850}" destId="{D5B485C5-C6A1-46D4-96E6-0FB125055AAA}" srcOrd="0" destOrd="1" presId="urn:microsoft.com/office/officeart/2005/8/layout/chevron2"/>
    <dgm:cxn modelId="{391D0AC6-52F6-4900-A513-D3D0E73CEC14}" type="presOf" srcId="{57991A3A-CF9F-4847-81C4-2D6166625972}" destId="{1A966CB5-51C7-4A29-B5DB-10AF6199134C}" srcOrd="0" destOrd="0" presId="urn:microsoft.com/office/officeart/2005/8/layout/chevron2"/>
    <dgm:cxn modelId="{BE929DD4-A8AE-442B-9AA6-160A6386373E}" type="presOf" srcId="{BC4408D9-5606-469C-B68A-95BDC69614E8}" destId="{342272B1-9FC4-42B5-A5B5-1CB352884623}" srcOrd="0" destOrd="0" presId="urn:microsoft.com/office/officeart/2005/8/layout/chevron2"/>
    <dgm:cxn modelId="{2A95F1EB-4844-4D5B-AF3A-8E1A71DAD8C9}" srcId="{FFBB2334-8BD5-409B-ACC8-A8CA4D2DD488}" destId="{D7F6DB42-BDBF-4694-BEBD-AF0DFDAAB796}" srcOrd="1" destOrd="0" parTransId="{02A2073D-2D98-4044-90AA-5AB577609D2E}" sibTransId="{E48E4A4B-3634-467F-AB51-9AEEDED94730}"/>
    <dgm:cxn modelId="{4D689FF1-FA0F-44DC-A4BB-5754C8D02DC5}" type="presOf" srcId="{1FF1C2AA-2BB7-4020-A54F-7C3CCEE1BE8D}" destId="{DC82DC6E-51C4-474E-B76A-BFAAC0915E74}" srcOrd="0" destOrd="0" presId="urn:microsoft.com/office/officeart/2005/8/layout/chevron2"/>
    <dgm:cxn modelId="{89F78BF6-4ED3-4D09-B3CA-E97636161B10}" srcId="{BC4408D9-5606-469C-B68A-95BDC69614E8}" destId="{CDB0432A-33D9-4D49-8850-8D1EE13E9850}" srcOrd="1" destOrd="0" parTransId="{A60BE0BD-2681-406C-B7F5-1782C9BD6CD0}" sibTransId="{409FE27B-3F68-42CF-93CA-BA71ACF8AEEF}"/>
    <dgm:cxn modelId="{E3502835-B5DD-4744-8D33-669A0C67F3F2}" type="presParOf" srcId="{1A966CB5-51C7-4A29-B5DB-10AF6199134C}" destId="{953DDA82-678E-4C3F-AE5A-3AAF9631CB82}" srcOrd="0" destOrd="0" presId="urn:microsoft.com/office/officeart/2005/8/layout/chevron2"/>
    <dgm:cxn modelId="{F82DDACB-A5FB-468E-B3E3-162C6A3803A0}" type="presParOf" srcId="{953DDA82-678E-4C3F-AE5A-3AAF9631CB82}" destId="{276FB907-A87E-45C2-B24C-5A6D0380EC5D}" srcOrd="0" destOrd="0" presId="urn:microsoft.com/office/officeart/2005/8/layout/chevron2"/>
    <dgm:cxn modelId="{F502187A-0343-4AB1-98AE-3830F97A0D59}" type="presParOf" srcId="{953DDA82-678E-4C3F-AE5A-3AAF9631CB82}" destId="{2377D5E7-8D2C-4BB5-837A-A9DC910B8822}" srcOrd="1" destOrd="0" presId="urn:microsoft.com/office/officeart/2005/8/layout/chevron2"/>
    <dgm:cxn modelId="{7018030A-DBEE-4E3D-8BB3-75C5FA59DE9B}" type="presParOf" srcId="{1A966CB5-51C7-4A29-B5DB-10AF6199134C}" destId="{655ED84C-3352-4503-BDA1-7E2310BEF62E}" srcOrd="1" destOrd="0" presId="urn:microsoft.com/office/officeart/2005/8/layout/chevron2"/>
    <dgm:cxn modelId="{5EA51C05-DC57-4E24-AF0B-4B993A139B1C}" type="presParOf" srcId="{1A966CB5-51C7-4A29-B5DB-10AF6199134C}" destId="{C06D79A2-4DB4-4997-8491-2D4B80DA9815}" srcOrd="2" destOrd="0" presId="urn:microsoft.com/office/officeart/2005/8/layout/chevron2"/>
    <dgm:cxn modelId="{9E642F4C-68A6-4FB7-8FE8-E6CBC6A381A7}" type="presParOf" srcId="{C06D79A2-4DB4-4997-8491-2D4B80DA9815}" destId="{EAB5F164-5E80-4A94-8316-AF1AA9B046CC}" srcOrd="0" destOrd="0" presId="urn:microsoft.com/office/officeart/2005/8/layout/chevron2"/>
    <dgm:cxn modelId="{78F47D98-A3CE-433D-811F-7D5111C5F5F7}" type="presParOf" srcId="{C06D79A2-4DB4-4997-8491-2D4B80DA9815}" destId="{DC82DC6E-51C4-474E-B76A-BFAAC0915E74}" srcOrd="1" destOrd="0" presId="urn:microsoft.com/office/officeart/2005/8/layout/chevron2"/>
    <dgm:cxn modelId="{4C8E3A0C-7D83-46FF-A02B-C870C784BAF6}" type="presParOf" srcId="{1A966CB5-51C7-4A29-B5DB-10AF6199134C}" destId="{18791A8D-9FD7-4D85-A19C-CAAB06F28C48}" srcOrd="3" destOrd="0" presId="urn:microsoft.com/office/officeart/2005/8/layout/chevron2"/>
    <dgm:cxn modelId="{553A0850-B050-477D-90A8-9CB3600616A4}" type="presParOf" srcId="{1A966CB5-51C7-4A29-B5DB-10AF6199134C}" destId="{198D2EBF-134C-48FC-9FE7-5802FCDC8A3F}" srcOrd="4" destOrd="0" presId="urn:microsoft.com/office/officeart/2005/8/layout/chevron2"/>
    <dgm:cxn modelId="{915452B5-2DE6-4F97-8293-CB34FA87592B}" type="presParOf" srcId="{198D2EBF-134C-48FC-9FE7-5802FCDC8A3F}" destId="{342272B1-9FC4-42B5-A5B5-1CB352884623}" srcOrd="0" destOrd="0" presId="urn:microsoft.com/office/officeart/2005/8/layout/chevron2"/>
    <dgm:cxn modelId="{258ECE83-2708-445B-AE28-6494E617BE22}" type="presParOf" srcId="{198D2EBF-134C-48FC-9FE7-5802FCDC8A3F}" destId="{D5B485C5-C6A1-46D4-96E6-0FB125055A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27633-DA03-40DC-A11F-8451D76488AB}">
      <dsp:nvSpPr>
        <dsp:cNvPr id="0" name=""/>
        <dsp:cNvSpPr/>
      </dsp:nvSpPr>
      <dsp:spPr>
        <a:xfrm>
          <a:off x="5425439" y="0"/>
          <a:ext cx="8138160" cy="25280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Contract Amt $12,348,500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SBP  Amt         $1,879,557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Percent achieved   15.2%</a:t>
          </a:r>
        </a:p>
      </dsp:txBody>
      <dsp:txXfrm>
        <a:off x="5425439" y="316012"/>
        <a:ext cx="7190125" cy="1896069"/>
      </dsp:txXfrm>
    </dsp:sp>
    <dsp:sp modelId="{99A07EA7-4C98-4F5E-8338-087DAB1257EF}">
      <dsp:nvSpPr>
        <dsp:cNvPr id="0" name=""/>
        <dsp:cNvSpPr/>
      </dsp:nvSpPr>
      <dsp:spPr>
        <a:xfrm>
          <a:off x="0" y="0"/>
          <a:ext cx="5425440" cy="2528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AB East </a:t>
          </a:r>
        </a:p>
      </dsp:txBody>
      <dsp:txXfrm>
        <a:off x="123411" y="123411"/>
        <a:ext cx="5178618" cy="2281271"/>
      </dsp:txXfrm>
    </dsp:sp>
    <dsp:sp modelId="{8B0EA31C-3782-446D-A115-A27A23088D37}">
      <dsp:nvSpPr>
        <dsp:cNvPr id="0" name=""/>
        <dsp:cNvSpPr/>
      </dsp:nvSpPr>
      <dsp:spPr>
        <a:xfrm>
          <a:off x="5425439" y="2945229"/>
          <a:ext cx="8138160" cy="2199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Contract Amt         $14,123,065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SBP  Amt                   $6,051,690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Percent Achieved    42.85%</a:t>
          </a:r>
        </a:p>
      </dsp:txBody>
      <dsp:txXfrm>
        <a:off x="5425439" y="3220159"/>
        <a:ext cx="7313370" cy="1649581"/>
      </dsp:txXfrm>
    </dsp:sp>
    <dsp:sp modelId="{8955691F-F8DA-4DBF-9446-65EC7B6E8AA3}">
      <dsp:nvSpPr>
        <dsp:cNvPr id="0" name=""/>
        <dsp:cNvSpPr/>
      </dsp:nvSpPr>
      <dsp:spPr>
        <a:xfrm>
          <a:off x="0" y="2780903"/>
          <a:ext cx="5425440" cy="2528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Adult Ed Center</a:t>
          </a:r>
        </a:p>
      </dsp:txBody>
      <dsp:txXfrm>
        <a:off x="123411" y="2904314"/>
        <a:ext cx="5178618" cy="2281271"/>
      </dsp:txXfrm>
    </dsp:sp>
    <dsp:sp modelId="{5E6F024B-C383-4A02-A509-55D8FB6B97ED}">
      <dsp:nvSpPr>
        <dsp:cNvPr id="0" name=""/>
        <dsp:cNvSpPr/>
      </dsp:nvSpPr>
      <dsp:spPr>
        <a:xfrm>
          <a:off x="5425439" y="5523707"/>
          <a:ext cx="8138160" cy="25280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Contract Amt         $7,705,147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SBP Amt                  $4,029,198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Percent Achieved   52.29%</a:t>
          </a:r>
        </a:p>
      </dsp:txBody>
      <dsp:txXfrm>
        <a:off x="5425439" y="5839719"/>
        <a:ext cx="7190125" cy="1896069"/>
      </dsp:txXfrm>
    </dsp:sp>
    <dsp:sp modelId="{93F44AC5-CC5E-4BF6-AB7F-164192D4215A}">
      <dsp:nvSpPr>
        <dsp:cNvPr id="0" name=""/>
        <dsp:cNvSpPr/>
      </dsp:nvSpPr>
      <dsp:spPr>
        <a:xfrm>
          <a:off x="0" y="5561806"/>
          <a:ext cx="5425440" cy="2528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Hp East</a:t>
          </a:r>
        </a:p>
      </dsp:txBody>
      <dsp:txXfrm>
        <a:off x="123411" y="5685217"/>
        <a:ext cx="5178618" cy="2281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B907-A87E-45C2-B24C-5A6D0380EC5D}">
      <dsp:nvSpPr>
        <dsp:cNvPr id="0" name=""/>
        <dsp:cNvSpPr/>
      </dsp:nvSpPr>
      <dsp:spPr>
        <a:xfrm rot="5400000">
          <a:off x="-425053" y="425277"/>
          <a:ext cx="2833687" cy="19835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 rot="-5400000">
        <a:off x="1" y="992015"/>
        <a:ext cx="1983581" cy="850106"/>
      </dsp:txXfrm>
    </dsp:sp>
    <dsp:sp modelId="{2377D5E7-8D2C-4BB5-837A-A9DC910B8822}">
      <dsp:nvSpPr>
        <dsp:cNvPr id="0" name=""/>
        <dsp:cNvSpPr/>
      </dsp:nvSpPr>
      <dsp:spPr>
        <a:xfrm rot="5400000">
          <a:off x="6964701" y="-4980895"/>
          <a:ext cx="1841896" cy="11804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200" kern="1200" dirty="0"/>
            <a:t>Dec 2023 Maintenance Note Plan </a:t>
          </a:r>
        </a:p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200" kern="1200" dirty="0"/>
            <a:t>Jan 2024 Audit Report and POS Prep</a:t>
          </a:r>
        </a:p>
      </dsp:txBody>
      <dsp:txXfrm rot="-5400000">
        <a:off x="1983581" y="90139"/>
        <a:ext cx="11714222" cy="1662068"/>
      </dsp:txXfrm>
    </dsp:sp>
    <dsp:sp modelId="{EAB5F164-5E80-4A94-8316-AF1AA9B046CC}">
      <dsp:nvSpPr>
        <dsp:cNvPr id="0" name=""/>
        <dsp:cNvSpPr/>
      </dsp:nvSpPr>
      <dsp:spPr>
        <a:xfrm rot="5400000">
          <a:off x="-425053" y="3072209"/>
          <a:ext cx="2833687" cy="19835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 rot="-5400000">
        <a:off x="1" y="3638947"/>
        <a:ext cx="1983581" cy="850106"/>
      </dsp:txXfrm>
    </dsp:sp>
    <dsp:sp modelId="{DC82DC6E-51C4-474E-B76A-BFAAC0915E74}">
      <dsp:nvSpPr>
        <dsp:cNvPr id="0" name=""/>
        <dsp:cNvSpPr/>
      </dsp:nvSpPr>
      <dsp:spPr>
        <a:xfrm rot="5400000">
          <a:off x="6964701" y="-2333963"/>
          <a:ext cx="1841896" cy="11804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200" kern="1200" dirty="0"/>
            <a:t>January 2024 Maintenance Note Rating </a:t>
          </a:r>
        </a:p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200" kern="1200" dirty="0"/>
            <a:t>February 2024 – Maintenance Note Sale </a:t>
          </a:r>
        </a:p>
      </dsp:txBody>
      <dsp:txXfrm rot="-5400000">
        <a:off x="1983581" y="2737071"/>
        <a:ext cx="11714222" cy="1662068"/>
      </dsp:txXfrm>
    </dsp:sp>
    <dsp:sp modelId="{342272B1-9FC4-42B5-A5B5-1CB352884623}">
      <dsp:nvSpPr>
        <dsp:cNvPr id="0" name=""/>
        <dsp:cNvSpPr/>
      </dsp:nvSpPr>
      <dsp:spPr>
        <a:xfrm rot="5400000">
          <a:off x="-425053" y="5719141"/>
          <a:ext cx="2833687" cy="19835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 rot="-5400000">
        <a:off x="1" y="6285879"/>
        <a:ext cx="1983581" cy="850106"/>
      </dsp:txXfrm>
    </dsp:sp>
    <dsp:sp modelId="{D5B485C5-C6A1-46D4-96E6-0FB125055AAA}">
      <dsp:nvSpPr>
        <dsp:cNvPr id="0" name=""/>
        <dsp:cNvSpPr/>
      </dsp:nvSpPr>
      <dsp:spPr>
        <a:xfrm rot="5400000">
          <a:off x="6964701" y="312968"/>
          <a:ext cx="1841896" cy="11804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200" kern="1200" dirty="0"/>
            <a:t>March 2024 </a:t>
          </a:r>
          <a:r>
            <a:rPr lang="en-US" sz="5200" kern="1200" dirty="0" err="1"/>
            <a:t>Maint</a:t>
          </a:r>
          <a:r>
            <a:rPr lang="en-US" sz="5200" kern="1200" dirty="0"/>
            <a:t>. Note Closing</a:t>
          </a:r>
        </a:p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200" kern="1200" dirty="0"/>
            <a:t>Project and Budget Implementation</a:t>
          </a:r>
        </a:p>
      </dsp:txBody>
      <dsp:txXfrm rot="-5400000">
        <a:off x="1983581" y="5384002"/>
        <a:ext cx="11714222" cy="166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602"/>
          </a:xfrm>
          <a:prstGeom prst="rect">
            <a:avLst/>
          </a:prstGeom>
        </p:spPr>
        <p:txBody>
          <a:bodyPr vert="horz" lIns="52155" tIns="26077" rIns="52155" bIns="26077" rtlCol="0"/>
          <a:lstStyle>
            <a:lvl1pPr algn="l">
              <a:defRPr sz="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2" y="3"/>
            <a:ext cx="4028440" cy="351602"/>
          </a:xfrm>
          <a:prstGeom prst="rect">
            <a:avLst/>
          </a:prstGeom>
        </p:spPr>
        <p:txBody>
          <a:bodyPr vert="horz" lIns="52155" tIns="26077" rIns="52155" bIns="26077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55" tIns="26077" rIns="52155" bIns="260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9"/>
            <a:ext cx="7437120" cy="2759803"/>
          </a:xfrm>
          <a:prstGeom prst="rect">
            <a:avLst/>
          </a:prstGeom>
        </p:spPr>
        <p:txBody>
          <a:bodyPr vert="horz" lIns="52155" tIns="26077" rIns="52155" bIns="260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2"/>
            <a:ext cx="4028440" cy="351601"/>
          </a:xfrm>
          <a:prstGeom prst="rect">
            <a:avLst/>
          </a:prstGeom>
        </p:spPr>
        <p:txBody>
          <a:bodyPr vert="horz" lIns="52155" tIns="26077" rIns="52155" bIns="26077" rtlCol="0" anchor="b"/>
          <a:lstStyle>
            <a:lvl1pPr algn="l">
              <a:defRPr sz="7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2" y="6658802"/>
            <a:ext cx="4028440" cy="351601"/>
          </a:xfrm>
          <a:prstGeom prst="rect">
            <a:avLst/>
          </a:prstGeom>
        </p:spPr>
        <p:txBody>
          <a:bodyPr vert="horz" lIns="52155" tIns="26077" rIns="52155" bIns="26077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53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61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customXml" Target="../ink/ink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7.png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6" Type="http://schemas.openxmlformats.org/officeDocument/2006/relationships/customXml" Target="../ink/ink3.xm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38.png"/><Relationship Id="rId14" Type="http://schemas.openxmlformats.org/officeDocument/2006/relationships/customXml" Target="../ink/ink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-9525" y="-54357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December 31, 2023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91661" y="762066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December 31, 2023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$9,740,294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$31,554,595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520473" y="5235427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791171" y="4593107"/>
            <a:ext cx="6891362" cy="1692771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$9,740,294 – 7,360,308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$7,360,308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 dirty="0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26% </a:t>
            </a:r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FY23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3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 FY24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27.5% FY23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32% FY24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2023-2024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D937E-289F-4658-5088-34017632B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" y="295275"/>
            <a:ext cx="12644438" cy="9163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December 31, 2023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794144" y="9401353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948A5-4A5B-ACE1-3148-38FCA414E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38" y="2800349"/>
            <a:ext cx="15701962" cy="6599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December 31, 2023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850748" y="9616796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6A7E9-4949-21C6-8247-A6782CB59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262" y="2941376"/>
            <a:ext cx="14639926" cy="6472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593A127-90EB-0A21-3A14-58E1B03B1B73}"/>
              </a:ext>
            </a:extLst>
          </p:cNvPr>
          <p:cNvSpPr/>
          <p:nvPr/>
        </p:nvSpPr>
        <p:spPr>
          <a:xfrm>
            <a:off x="14172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Head Start grants ended by August 31</a:t>
            </a:r>
            <a:r>
              <a:rPr lang="en-US" sz="2000" b="1" baseline="30000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2023. All funds were drawdown and final reports will be submitted.  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All HCDE covid funds are committed for the current fiscal year </a:t>
            </a:r>
            <a:endParaRPr sz="2000" b="1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24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December 31, 2023</a:t>
            </a:r>
            <a:endParaRPr lang="en-US" sz="4000" kern="120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A62FB-84E1-793B-7482-DA17C18C5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072" y="2628899"/>
            <a:ext cx="14670677" cy="6228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2023-24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December 31, 2023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C9055-EC4D-F0B6-AAFC-3B78BF224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743200"/>
            <a:ext cx="11425238" cy="67207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en-US" dirty="0"/>
              <a:t>`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2023-24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December 31,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12127-7FDD-2079-73EE-9B1780B65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525" y="1724988"/>
            <a:ext cx="9444038" cy="8562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December 31, 2023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4102291" y="4003503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652.97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 dirty="0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2C1E3-4603-A1C4-37C6-4CC9FBD91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428145"/>
            <a:ext cx="11434763" cy="6442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December 31, 2023 </a:t>
            </a:r>
          </a:p>
          <a:p>
            <a:r>
              <a:rPr lang="en-US" sz="3600" dirty="0"/>
              <a:t>(4th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42B06-7BDA-B4BD-2659-7226DCA33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249" y="2321642"/>
            <a:ext cx="13158126" cy="7546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2023 Proposed Tax Rate = $0.004800/$100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.004800 = $9.65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$705,000/$30,500,840 =  2.32%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December 31, 2023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(4th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4968801" y="5504500"/>
            <a:ext cx="609601" cy="62495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9386321" y="1842390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7D507-3626-FDE2-D1AB-E78691BB1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467" y="2588059"/>
            <a:ext cx="12732383" cy="6220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 dirty="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December 31, 2023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 dirty="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December 31, 2023</a:t>
            </a:r>
          </a:p>
          <a:p>
            <a:r>
              <a:rPr lang="en-US" sz="3600" dirty="0"/>
              <a:t>(4th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754307" y="3817781"/>
            <a:ext cx="1449289" cy="6381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5D3EA-4398-9786-D363-E3E85F04F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403" y="2192428"/>
            <a:ext cx="12403121" cy="6476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December 31, 2023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B28D3-C35D-4BAD-1FBA-8B9FC93DD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584227"/>
            <a:ext cx="13577671" cy="2716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sz="2800" b="1" dirty="0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December 31, 2023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AD0E78-E4DE-ADC4-98C1-C632E54F4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12" y="2157413"/>
            <a:ext cx="16030575" cy="6457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9525" y="1817097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January 17</a:t>
            </a:r>
            <a:r>
              <a:rPr lang="en-US" sz="3900" b="1" kern="0" baseline="3000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 dirty="0">
              <a:solidFill>
                <a:srgbClr val="025E3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E0EEBA-775C-7CB0-69E6-811E31B0901C}"/>
              </a:ext>
            </a:extLst>
          </p:cNvPr>
          <p:cNvSpPr/>
          <p:nvPr/>
        </p:nvSpPr>
        <p:spPr>
          <a:xfrm>
            <a:off x="2033516" y="5274664"/>
            <a:ext cx="13361159" cy="179487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Budget Amendments for the month of January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00F19-F898-5B35-6FDC-D5494AB12451}"/>
              </a:ext>
            </a:extLst>
          </p:cNvPr>
          <p:cNvSpPr txBox="1"/>
          <p:nvPr/>
        </p:nvSpPr>
        <p:spPr>
          <a:xfrm>
            <a:off x="2033516" y="7895838"/>
            <a:ext cx="13361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Amendment proposed for February for maintenance notes for the construction projects</a:t>
            </a:r>
            <a:r>
              <a:rPr lang="en-US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December 31, 2023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dirty="0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$691,534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9899C8-1383-48BB-7CBE-E06A03362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224" y="1371601"/>
            <a:ext cx="9389284" cy="86345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757954" y="38100"/>
            <a:ext cx="15791303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73EE0-4447-4CE9-9C1E-8FD8F101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320" y="1378585"/>
            <a:ext cx="15119360" cy="7653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B796D-FFF1-F55A-DB8A-2A3EDFBEC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48" y="770706"/>
            <a:ext cx="14973301" cy="9161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December 31, 2023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 dirty="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29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971" y="6521116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5" y="6510583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87" y="6510583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407D-2C11-4897-A4E8-047947C9B363}"/>
              </a:ext>
            </a:extLst>
          </p:cNvPr>
          <p:cNvSpPr/>
          <p:nvPr/>
        </p:nvSpPr>
        <p:spPr>
          <a:xfrm>
            <a:off x="12572487" y="6510583"/>
            <a:ext cx="3505504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11A4F-94C1-76D4-2015-2FEFF7F59CC9}"/>
              </a:ext>
            </a:extLst>
          </p:cNvPr>
          <p:cNvSpPr/>
          <p:nvPr/>
        </p:nvSpPr>
        <p:spPr>
          <a:xfrm>
            <a:off x="7155559" y="6521116"/>
            <a:ext cx="3550540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1CCF3-52D5-661B-87A1-BFBD3A37A398}"/>
              </a:ext>
            </a:extLst>
          </p:cNvPr>
          <p:cNvSpPr/>
          <p:nvPr/>
        </p:nvSpPr>
        <p:spPr>
          <a:xfrm>
            <a:off x="1738783" y="6529408"/>
            <a:ext cx="3550388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2635B-881D-4E96-F37B-53092981D3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37A7FA1-9326-7DE6-34EF-F25FCEC12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639388"/>
              </p:ext>
            </p:extLst>
          </p:nvPr>
        </p:nvGraphicFramePr>
        <p:xfrm>
          <a:off x="3048000" y="1079500"/>
          <a:ext cx="13563600" cy="808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E461FDAE-E709-8289-8103-11FE59CD416C}"/>
              </a:ext>
            </a:extLst>
          </p:cNvPr>
          <p:cNvSpPr/>
          <p:nvPr/>
        </p:nvSpPr>
        <p:spPr>
          <a:xfrm>
            <a:off x="15018707" y="475989"/>
            <a:ext cx="2668044" cy="2016690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Target 15%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EB398-4F27-A792-6B9D-8868F9F5E7D5}"/>
              </a:ext>
            </a:extLst>
          </p:cNvPr>
          <p:cNvSpPr txBox="1"/>
          <p:nvPr/>
        </p:nvSpPr>
        <p:spPr>
          <a:xfrm>
            <a:off x="1104900" y="172859"/>
            <a:ext cx="15506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 Program for construction</a:t>
            </a:r>
            <a:endParaRPr lang="en-US" sz="40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763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9049B-9650-82F0-E1A0-FC99A069FD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CFC93-1D7F-4E02-4844-544B3A83F738}"/>
              </a:ext>
            </a:extLst>
          </p:cNvPr>
          <p:cNvSpPr/>
          <p:nvPr/>
        </p:nvSpPr>
        <p:spPr>
          <a:xfrm>
            <a:off x="4828177" y="3302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2023 Expenditures</a:t>
            </a:r>
            <a:endParaRPr lang="en-US" sz="44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A1830-6650-E93C-FA95-989184D5A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72" y="3001971"/>
            <a:ext cx="16599455" cy="5575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2C14B-D8A6-116F-892C-C2A3E77E43FB}"/>
              </a:ext>
            </a:extLst>
          </p:cNvPr>
          <p:cNvSpPr txBox="1"/>
          <p:nvPr/>
        </p:nvSpPr>
        <p:spPr>
          <a:xfrm>
            <a:off x="12764022" y="789140"/>
            <a:ext cx="4496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Attached is the Detailed report.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582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December 31, 2023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C4C4A99-BCF4-D0B0-A3F9-0A1DB2426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612" y="2638425"/>
            <a:ext cx="9144000" cy="7648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997797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December 31,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0FD1C-DACE-3768-4FC1-6D2173625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273" y="2190095"/>
            <a:ext cx="15744826" cy="7196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December 31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34</a:t>
            </a:fld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756F9-9439-B119-7A44-AEF6F9296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49" y="3419474"/>
            <a:ext cx="15731614" cy="4367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 dirty="0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 dirty="0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 dirty="0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 dirty="0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 dirty="0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 dirty="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 dirty="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General Funds </a:t>
                      </a:r>
                    </a:p>
                    <a:p>
                      <a:pPr algn="ctr"/>
                      <a:r>
                        <a:rPr lang="en-US" sz="2500" dirty="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Closed on</a:t>
                      </a:r>
                    </a:p>
                    <a:p>
                      <a:r>
                        <a:rPr lang="en-US" sz="2500" dirty="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35</a:t>
            </a:fld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 dirty="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171748"/>
              </p:ext>
            </p:extLst>
          </p:nvPr>
        </p:nvGraphicFramePr>
        <p:xfrm>
          <a:off x="304800" y="1446220"/>
          <a:ext cx="17487900" cy="844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100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1695203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</a:t>
                      </a:r>
                    </a:p>
                  </a:txBody>
                  <a:tcPr>
                    <a:solidFill>
                      <a:srgbClr val="DF53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Description</a:t>
                      </a:r>
                    </a:p>
                  </a:txBody>
                  <a:tcPr>
                    <a:solidFill>
                      <a:srgbClr val="DF53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 Budget</a:t>
                      </a:r>
                    </a:p>
                  </a:txBody>
                  <a:tcPr>
                    <a:solidFill>
                      <a:srgbClr val="DF53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>
                    <a:solidFill>
                      <a:srgbClr val="DF53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>
                    <a:solidFill>
                      <a:srgbClr val="DF53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General Funds </a:t>
                      </a:r>
                    </a:p>
                    <a:p>
                      <a:pPr algn="ctr"/>
                      <a:r>
                        <a:rPr lang="en-US" sz="2500" dirty="0"/>
                        <a:t>Use of Fund Bal.</a:t>
                      </a:r>
                    </a:p>
                  </a:txBody>
                  <a:tcPr>
                    <a:solidFill>
                      <a:srgbClr val="DF53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Interest Earnings Projection</a:t>
                      </a:r>
                    </a:p>
                  </a:txBody>
                  <a:tcPr>
                    <a:solidFill>
                      <a:srgbClr val="DF53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Additional Funds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$6,000,000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$ 6,000,000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Roof/HVAC </a:t>
                      </a:r>
                    </a:p>
                    <a:p>
                      <a:r>
                        <a:rPr lang="en-US" sz="2500" dirty="0"/>
                        <a:t>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Barrett Station Deck, </a:t>
                      </a:r>
                      <a:r>
                        <a:rPr lang="en-US" sz="2500" dirty="0" err="1"/>
                        <a:t>Crosstimbers</a:t>
                      </a:r>
                      <a:r>
                        <a:rPr lang="en-US" sz="2500" dirty="0"/>
                        <a:t>, AB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$963,000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$963,000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Roof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NPO Westview, Fortis, Conference Ctr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$7,350,000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$7,350,000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Furniture-Equipment Irvington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Irvington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IT Infrastructure- servers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Servers,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626183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Total for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$16,133,000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$16,133,000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$500,000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70571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Equine Center</a:t>
                      </a:r>
                    </a:p>
                    <a:p>
                      <a:r>
                        <a:rPr lang="en-US" sz="2500" dirty="0"/>
                        <a:t>Pending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Projected for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DF531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DF53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DF531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           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2024 Projected Capital Improvement Program Phase 2</a:t>
            </a:r>
            <a:endParaRPr lang="en-US" sz="4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36</a:t>
            </a:fld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683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33281-47FE-4836-1186-90C952136C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32238-86A4-763B-58B4-9179FCED0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2744"/>
            <a:ext cx="15189199" cy="9697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342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27905-71B8-1D71-28AA-071FC26274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2BCBF3-6ED3-CF15-14FD-2D650B363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671328"/>
              </p:ext>
            </p:extLst>
          </p:nvPr>
        </p:nvGraphicFramePr>
        <p:xfrm>
          <a:off x="3048000" y="1079500"/>
          <a:ext cx="13787718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14616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B14CA-C0FB-55E9-88CB-C6BA81A4FE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06447-F309-F7B8-3330-518C29A8C0B4}"/>
              </a:ext>
            </a:extLst>
          </p:cNvPr>
          <p:cNvSpPr txBox="1"/>
          <p:nvPr/>
        </p:nvSpPr>
        <p:spPr>
          <a:xfrm>
            <a:off x="852054" y="682132"/>
            <a:ext cx="1652154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effectLst/>
                <a:latin typeface="Angsana New" panose="020B0502040204020203" pitchFamily="18" charset="-34"/>
                <a:ea typeface="Times New Roman" panose="02020603050405020304" pitchFamily="18" charset="0"/>
                <a:cs typeface="Angsana New" panose="020B0502040204020203" pitchFamily="18" charset="-34"/>
              </a:rPr>
              <a:t>Financing Team Members:</a:t>
            </a:r>
            <a:endParaRPr lang="en-US" sz="7200" dirty="0">
              <a:effectLst/>
              <a:latin typeface="Angsana New" panose="020B0502040204020203" pitchFamily="18" charset="-34"/>
              <a:ea typeface="Times New Roman" panose="02020603050405020304" pitchFamily="18" charset="0"/>
              <a:cs typeface="Angsana New" panose="020B0502040204020203" pitchFamily="18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85750" algn="l"/>
                <a:tab pos="457200" algn="l"/>
                <a:tab pos="2286000" algn="l"/>
                <a:tab pos="2571750" algn="l"/>
              </a:tabLst>
            </a:pPr>
            <a:r>
              <a:rPr lang="en-US" sz="7200" dirty="0">
                <a:effectLst/>
                <a:latin typeface="Angsana New" panose="020B0502040204020203" pitchFamily="18" charset="-34"/>
                <a:ea typeface="Times New Roman" panose="02020603050405020304" pitchFamily="18" charset="0"/>
                <a:cs typeface="Angsana New" panose="020B0502040204020203" pitchFamily="18" charset="-34"/>
              </a:rPr>
              <a:t>HCDE   -	Harris County Department of Education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85750" algn="l"/>
                <a:tab pos="457200" algn="l"/>
                <a:tab pos="2286000" algn="l"/>
                <a:tab pos="2571750" algn="l"/>
              </a:tabLst>
            </a:pPr>
            <a:r>
              <a:rPr lang="en-US" sz="7200" dirty="0">
                <a:effectLst/>
                <a:latin typeface="Angsana New" panose="020B0502040204020203" pitchFamily="18" charset="-34"/>
                <a:ea typeface="Times New Roman" panose="02020603050405020304" pitchFamily="18" charset="0"/>
                <a:cs typeface="Angsana New" panose="020B0502040204020203" pitchFamily="18" charset="-34"/>
              </a:rPr>
              <a:t>FA	-	Financial Advisor – USCA Municipal Advisors LLC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85750" algn="l"/>
                <a:tab pos="457200" algn="l"/>
                <a:tab pos="2286000" algn="l"/>
                <a:tab pos="2571750" algn="l"/>
              </a:tabLst>
            </a:pPr>
            <a:r>
              <a:rPr lang="en-US" sz="7200" dirty="0">
                <a:effectLst/>
                <a:latin typeface="Angsana New" panose="020B0502040204020203" pitchFamily="18" charset="-34"/>
                <a:ea typeface="Times New Roman" panose="02020603050405020304" pitchFamily="18" charset="0"/>
                <a:cs typeface="Angsana New" panose="020B0502040204020203" pitchFamily="18" charset="-34"/>
              </a:rPr>
              <a:t>BC	- Bond Counsel – Orrick, Herrington &amp; Sutcliffe LLP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85750" algn="l"/>
                <a:tab pos="457200" algn="l"/>
                <a:tab pos="2286000" algn="l"/>
                <a:tab pos="2571750" algn="l"/>
              </a:tabLst>
            </a:pPr>
            <a:r>
              <a:rPr lang="en-US" sz="7200" dirty="0">
                <a:effectLst/>
                <a:latin typeface="Angsana New" panose="020B0502040204020203" pitchFamily="18" charset="-34"/>
                <a:ea typeface="Times New Roman" panose="02020603050405020304" pitchFamily="18" charset="0"/>
                <a:cs typeface="Angsana New" panose="020B0502040204020203" pitchFamily="18" charset="-34"/>
              </a:rPr>
              <a:t>U	            -	Underwriter – RBC Capital Markets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85750" algn="l"/>
                <a:tab pos="457200" algn="l"/>
                <a:tab pos="2286000" algn="l"/>
                <a:tab pos="2571750" algn="l"/>
              </a:tabLst>
            </a:pPr>
            <a:r>
              <a:rPr lang="en-US" sz="7200" dirty="0">
                <a:effectLst/>
                <a:latin typeface="Angsana New" panose="020B0502040204020203" pitchFamily="18" charset="-34"/>
                <a:ea typeface="Times New Roman" panose="02020603050405020304" pitchFamily="18" charset="0"/>
                <a:cs typeface="Angsana New" panose="020B0502040204020203" pitchFamily="18" charset="-34"/>
              </a:rPr>
              <a:t>UC 	-	Underwriter’s Counsel – Holland &amp; Knight LLP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95715-69EC-FEF5-9CC9-CE92B1DDF336}"/>
              </a:ext>
            </a:extLst>
          </p:cNvPr>
          <p:cNvSpPr txBox="1"/>
          <p:nvPr/>
        </p:nvSpPr>
        <p:spPr>
          <a:xfrm>
            <a:off x="9455727" y="4759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75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December 31,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$ 26,822,958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$ 2,570,234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$ 23,726,192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C38716-3E0D-98E2-8E90-6B1A98F17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669" y="245828"/>
            <a:ext cx="9722608" cy="9312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40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December 31, 2023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12/31/2023 is $23,726,192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0" y="8337328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5467C9-4DCA-3293-0C08-344BA03F8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55" y="3866294"/>
            <a:ext cx="15283945" cy="51339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December 31, 2023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 dirty="0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 dirty="0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December 31, 2023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$ 19,817,062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$ 19,343,209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102% FY24 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$24M FY24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$25M 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94681" y="4767049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26,822,957 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- 2,570,234 = $24,252,724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99E7A8DB-DDC6-C0AB-3D49-F889C76B9C4F}"/>
              </a:ext>
            </a:extLst>
          </p:cNvPr>
          <p:cNvSpPr/>
          <p:nvPr/>
        </p:nvSpPr>
        <p:spPr>
          <a:xfrm>
            <a:off x="232669" y="1118294"/>
            <a:ext cx="3868384" cy="36576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 w="1143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Table 22">
            <a:extLst>
              <a:ext uri="{FF2B5EF4-FFF2-40B4-BE49-F238E27FC236}">
                <a16:creationId xmlns:a16="http://schemas.microsoft.com/office/drawing/2014/main" id="{63D00F2C-1DB6-F9A7-40B3-ACA809EA4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65565"/>
              </p:ext>
            </p:extLst>
          </p:nvPr>
        </p:nvGraphicFramePr>
        <p:xfrm>
          <a:off x="333559" y="653170"/>
          <a:ext cx="37870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771">
                  <a:extLst>
                    <a:ext uri="{9D8B030D-6E8A-4147-A177-3AD203B41FA5}">
                      <a16:colId xmlns:a16="http://schemas.microsoft.com/office/drawing/2014/main" val="2561815939"/>
                    </a:ext>
                  </a:extLst>
                </a:gridCol>
                <a:gridCol w="946771">
                  <a:extLst>
                    <a:ext uri="{9D8B030D-6E8A-4147-A177-3AD203B41FA5}">
                      <a16:colId xmlns:a16="http://schemas.microsoft.com/office/drawing/2014/main" val="1118833070"/>
                    </a:ext>
                  </a:extLst>
                </a:gridCol>
                <a:gridCol w="946771">
                  <a:extLst>
                    <a:ext uri="{9D8B030D-6E8A-4147-A177-3AD203B41FA5}">
                      <a16:colId xmlns:a16="http://schemas.microsoft.com/office/drawing/2014/main" val="1340795105"/>
                    </a:ext>
                  </a:extLst>
                </a:gridCol>
                <a:gridCol w="946771">
                  <a:extLst>
                    <a:ext uri="{9D8B030D-6E8A-4147-A177-3AD203B41FA5}">
                      <a16:colId xmlns:a16="http://schemas.microsoft.com/office/drawing/2014/main" val="3524072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25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14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0BCBBBA-8067-6BB2-EAEA-B3FEE2B29C9C}"/>
              </a:ext>
            </a:extLst>
          </p:cNvPr>
          <p:cNvSpPr txBox="1"/>
          <p:nvPr/>
        </p:nvSpPr>
        <p:spPr>
          <a:xfrm>
            <a:off x="647068" y="280633"/>
            <a:ext cx="202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Three months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76B76F-B09C-30FE-55C5-F0F824E57C7B}"/>
              </a:ext>
            </a:extLst>
          </p:cNvPr>
          <p:cNvSpPr txBox="1"/>
          <p:nvPr/>
        </p:nvSpPr>
        <p:spPr>
          <a:xfrm>
            <a:off x="421623" y="1618857"/>
            <a:ext cx="352295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4.5 months without Tax Revenue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December 31, 2023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$19,817,062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$24,252,724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45747" y="4547126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$17,897,367–2,734,527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82% FY24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D8572-4C30-85C6-40F1-A365BE252D87}"/>
              </a:ext>
            </a:extLst>
          </p:cNvPr>
          <p:cNvSpPr txBox="1"/>
          <p:nvPr/>
        </p:nvSpPr>
        <p:spPr>
          <a:xfrm>
            <a:off x="14706641" y="842171"/>
            <a:ext cx="30098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91F3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Budgeted Payments $3.8M</a:t>
            </a:r>
          </a:p>
          <a:p>
            <a:r>
              <a:rPr lang="en-US" b="1" dirty="0"/>
              <a:t>Current $2.9M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December 31, 2023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286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$ 4,131,661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 FY24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 FY23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3.4% FY23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60124" y="5298486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506631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$ 31,554,595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700058" y="4595353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$578,837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$17,897,368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594FD4-DC4B-4D3C-ABD0-90F0B5FB3D0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68a1d430-a50e-484c-b4d2-499916cee947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3627</TotalTime>
  <Words>2203</Words>
  <Application>Microsoft Office PowerPoint</Application>
  <PresentationFormat>Custom</PresentationFormat>
  <Paragraphs>424</Paragraphs>
  <Slides>40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Abadi Extra Light</vt:lpstr>
      <vt:lpstr>Adobe Devanagari</vt:lpstr>
      <vt:lpstr>Angsana New</vt:lpstr>
      <vt:lpstr>Calibri</vt:lpstr>
      <vt:lpstr>Roboto</vt:lpstr>
      <vt:lpstr>Times New Roman</vt:lpstr>
      <vt:lpstr>Office Theme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December 31, 2023</vt:lpstr>
      <vt:lpstr>INTERIM FINANCIAL REPORT (unaudited) As of December 31, 2023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December 31,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35</cp:revision>
  <cp:lastPrinted>2023-11-14T17:41:15Z</cp:lastPrinted>
  <dcterms:created xsi:type="dcterms:W3CDTF">2021-09-22T16:28:29Z</dcterms:created>
  <dcterms:modified xsi:type="dcterms:W3CDTF">2024-01-17T14:36:54Z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